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1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68" r:id="rId16"/>
    <p:sldId id="269" r:id="rId17"/>
    <p:sldId id="270" r:id="rId18"/>
    <p:sldId id="277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68" d="100"/>
          <a:sy n="68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F6FD0-BBCC-41D9-A5C8-B5FF0A7A5FF1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8C5F-E5D6-4695-BAD7-B50EFB05C0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25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50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81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034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928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398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634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3315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079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33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87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33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40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288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26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98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52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08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34D38A2-311C-4BFA-BD81-408E1E687EEC}" type="datetimeFigureOut">
              <a:rPr lang="pt-BR" smtClean="0"/>
              <a:t>22/05/2024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6352843-346B-47D1-870D-21F6F91EB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8864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23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br>
              <a:rPr lang="pt-BR" sz="3200" b="1" dirty="0">
                <a:latin typeface="Calibri"/>
                <a:cs typeface="Calibri"/>
              </a:rPr>
            </a:br>
            <a:r>
              <a:rPr lang="pt-BR" sz="3300" b="1" dirty="0">
                <a:latin typeface="Calibri"/>
                <a:cs typeface="Calibri"/>
              </a:rPr>
              <a:t>CÂMARA</a:t>
            </a:r>
            <a:r>
              <a:rPr lang="pt-BR" sz="3300" b="1" spc="-125" dirty="0">
                <a:latin typeface="Calibri"/>
                <a:cs typeface="Calibri"/>
              </a:rPr>
              <a:t> </a:t>
            </a:r>
            <a:r>
              <a:rPr lang="pt-BR" sz="3300" b="1" dirty="0">
                <a:latin typeface="Calibri"/>
                <a:cs typeface="Calibri"/>
              </a:rPr>
              <a:t>MUNICIPAL</a:t>
            </a:r>
            <a:r>
              <a:rPr lang="pt-BR" sz="3300" b="1" spc="-114" dirty="0">
                <a:latin typeface="Calibri"/>
                <a:cs typeface="Calibri"/>
              </a:rPr>
              <a:t> </a:t>
            </a:r>
            <a:r>
              <a:rPr lang="pt-BR" sz="3300" b="1" dirty="0">
                <a:latin typeface="Calibri"/>
                <a:cs typeface="Calibri"/>
              </a:rPr>
              <a:t>DE</a:t>
            </a:r>
            <a:r>
              <a:rPr lang="pt-BR" sz="3300" b="1" spc="-110" dirty="0">
                <a:latin typeface="Calibri"/>
                <a:cs typeface="Calibri"/>
              </a:rPr>
              <a:t> </a:t>
            </a:r>
            <a:r>
              <a:rPr lang="pt-BR" sz="3300" b="1" spc="-10" dirty="0">
                <a:latin typeface="Calibri"/>
                <a:cs typeface="Calibri"/>
              </a:rPr>
              <a:t>FORMIGA</a:t>
            </a:r>
            <a:br>
              <a:rPr lang="pt-BR" sz="3300" b="1" spc="-10" dirty="0">
                <a:latin typeface="Calibri"/>
                <a:cs typeface="Calibri"/>
              </a:rPr>
            </a:br>
            <a:br>
              <a:rPr lang="pt-BR" sz="3300" b="1" spc="-20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pt-BR" sz="3300" b="1" spc="-20" dirty="0">
                <a:solidFill>
                  <a:srgbClr val="FFFFFF"/>
                </a:solidFill>
                <a:latin typeface="Calibri"/>
                <a:cs typeface="Calibri"/>
              </a:rPr>
              <a:t>Comissão</a:t>
            </a:r>
            <a:r>
              <a:rPr lang="pt-BR" sz="33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2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33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Finanças,</a:t>
            </a:r>
            <a:r>
              <a:rPr lang="pt-BR" sz="33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20" dirty="0">
                <a:solidFill>
                  <a:srgbClr val="FFFFFF"/>
                </a:solidFill>
                <a:latin typeface="Calibri"/>
                <a:cs typeface="Calibri"/>
              </a:rPr>
              <a:t>Orçamento</a:t>
            </a:r>
            <a:r>
              <a:rPr lang="pt-BR" sz="33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33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20" dirty="0">
                <a:solidFill>
                  <a:srgbClr val="FFFFFF"/>
                </a:solidFill>
                <a:latin typeface="Calibri"/>
                <a:cs typeface="Calibri"/>
              </a:rPr>
              <a:t>Tomada</a:t>
            </a:r>
            <a:r>
              <a:rPr lang="pt-BR" sz="33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2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3300" b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Contas</a:t>
            </a:r>
            <a:br>
              <a:rPr lang="pt-BR" sz="3300" dirty="0">
                <a:latin typeface="Calibri"/>
                <a:cs typeface="Calibri"/>
              </a:rPr>
            </a:br>
            <a:br>
              <a:rPr lang="pt-BR" sz="3300" dirty="0">
                <a:latin typeface="Calibri"/>
                <a:cs typeface="Calibri"/>
              </a:rPr>
            </a:br>
            <a:r>
              <a:rPr lang="pt-BR" sz="33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AUDIÊNCIA</a:t>
            </a:r>
            <a:r>
              <a:rPr lang="pt-BR" sz="3300" b="1" u="heavy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33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PÚBLICA</a:t>
            </a:r>
            <a:br>
              <a:rPr lang="pt-BR" sz="3300" dirty="0">
                <a:latin typeface="Calibri"/>
                <a:cs typeface="Calibri"/>
              </a:rPr>
            </a:b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22 de Maio</a:t>
            </a:r>
            <a:r>
              <a:rPr lang="pt-BR" sz="33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3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20" dirty="0">
                <a:solidFill>
                  <a:srgbClr val="FFFFFF"/>
                </a:solidFill>
                <a:latin typeface="Calibri"/>
                <a:cs typeface="Calibri"/>
              </a:rPr>
              <a:t>2024</a:t>
            </a:r>
            <a:br>
              <a:rPr lang="pt-BR" sz="3300" dirty="0">
                <a:latin typeface="Calibri"/>
                <a:cs typeface="Calibri"/>
              </a:rPr>
            </a:br>
            <a:br>
              <a:rPr lang="pt-BR" sz="3300" dirty="0">
                <a:latin typeface="Calibri"/>
                <a:cs typeface="Calibri"/>
              </a:rPr>
            </a:b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Projeto</a:t>
            </a:r>
            <a:r>
              <a:rPr lang="pt-BR" sz="33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33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lang="pt-BR" sz="33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nº</a:t>
            </a:r>
            <a:r>
              <a:rPr lang="pt-BR" sz="3300" b="1" spc="-110" dirty="0">
                <a:solidFill>
                  <a:srgbClr val="FFFFFF"/>
                </a:solidFill>
                <a:latin typeface="Calibri"/>
                <a:cs typeface="Calibri"/>
              </a:rPr>
              <a:t> 725</a:t>
            </a: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/2024</a:t>
            </a:r>
            <a:br>
              <a:rPr lang="pt-BR" sz="3300" dirty="0">
                <a:latin typeface="Calibri"/>
                <a:cs typeface="Calibri"/>
              </a:rPr>
            </a:br>
            <a:br>
              <a:rPr lang="pt-BR" sz="3300" dirty="0">
                <a:latin typeface="Calibri"/>
                <a:cs typeface="Calibri"/>
              </a:rPr>
            </a:b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DISPÕE</a:t>
            </a:r>
            <a:r>
              <a:rPr lang="pt-BR" sz="3300" b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SOBRE</a:t>
            </a:r>
            <a:r>
              <a:rPr lang="pt-BR" sz="33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pt-BR" sz="3300" b="1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DIRETRIZES</a:t>
            </a:r>
            <a:r>
              <a:rPr lang="pt-BR" sz="33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3300" b="1" spc="-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3300" b="1" spc="-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ELABORAÇÃO</a:t>
            </a:r>
            <a:r>
              <a:rPr lang="pt-BR" sz="33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2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lang="pt-BR" sz="33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ORÇAMENTÁRIA</a:t>
            </a:r>
            <a:r>
              <a:rPr lang="pt-BR" sz="33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33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2025</a:t>
            </a:r>
            <a:r>
              <a:rPr lang="pt-BR" sz="33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33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dirty="0">
                <a:solidFill>
                  <a:srgbClr val="FFFFFF"/>
                </a:solidFill>
                <a:latin typeface="Calibri"/>
                <a:cs typeface="Calibri"/>
              </a:rPr>
              <a:t>DÁ</a:t>
            </a:r>
            <a:r>
              <a:rPr lang="pt-BR" sz="33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300" b="1" spc="-10" dirty="0">
                <a:solidFill>
                  <a:srgbClr val="FFFFFF"/>
                </a:solidFill>
                <a:latin typeface="Calibri"/>
                <a:cs typeface="Calibri"/>
              </a:rPr>
              <a:t>OUTRAS PROVIDÊNCIAS</a:t>
            </a:r>
            <a:br>
              <a:rPr lang="pt-BR" sz="3300" dirty="0">
                <a:latin typeface="Calibri"/>
                <a:cs typeface="Calibri"/>
              </a:rPr>
            </a:br>
            <a:br>
              <a:rPr lang="pt-BR" sz="3300" b="1" spc="-10" dirty="0">
                <a:latin typeface="Calibri"/>
                <a:cs typeface="Calibri"/>
              </a:rPr>
            </a:br>
            <a:endParaRPr lang="pt-BR" sz="3300" dirty="0"/>
          </a:p>
        </p:txBody>
      </p:sp>
    </p:spTree>
    <p:extLst>
      <p:ext uri="{BB962C8B-B14F-4D97-AF65-F5344CB8AC3E}">
        <p14:creationId xmlns:p14="http://schemas.microsoft.com/office/powerpoint/2010/main" val="1066055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5" name="Retângulo 4"/>
          <p:cNvSpPr/>
          <p:nvPr/>
        </p:nvSpPr>
        <p:spPr>
          <a:xfrm>
            <a:off x="522514" y="1638437"/>
            <a:ext cx="10724606" cy="4203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1480" marR="1638300" indent="-67310" algn="ctr">
              <a:lnSpc>
                <a:spcPct val="100000"/>
              </a:lnSpc>
              <a:spcBef>
                <a:spcPts val="95"/>
              </a:spcBef>
            </a:pPr>
            <a:r>
              <a:rPr lang="pt-BR" sz="2300" b="1" u="heavy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ANEXO</a:t>
            </a:r>
            <a:r>
              <a:rPr lang="pt-BR" sz="2300" b="1" u="heavy" spc="-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3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DE</a:t>
            </a:r>
            <a:r>
              <a:rPr lang="pt-BR" sz="2300" b="1" u="heavy" spc="-1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300" b="1" u="heavy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METAS</a:t>
            </a:r>
            <a:r>
              <a:rPr lang="pt-BR" sz="2300" b="1" u="heavy" spc="-1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300" b="1" u="heavy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</a:t>
            </a:r>
            <a:r>
              <a:rPr lang="pt-BR" sz="2300" b="1" u="heavy" spc="-1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3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PRIORIDADES</a:t>
            </a:r>
            <a:r>
              <a:rPr lang="pt-BR" sz="2300" b="1" u="heavy" spc="-1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300" b="1" u="heavy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DA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LEI</a:t>
            </a:r>
            <a:r>
              <a:rPr lang="pt-BR" sz="2300" b="1" u="heavy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3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DE</a:t>
            </a:r>
            <a:r>
              <a:rPr lang="pt-BR" sz="2300" b="1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3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DIRETRIZES</a:t>
            </a:r>
            <a:r>
              <a:rPr lang="pt-BR" sz="2300" b="1" u="heavy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3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ORÇAMENTÁRIAS</a:t>
            </a:r>
            <a:endParaRPr lang="pt-BR" sz="23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pt-BR" sz="2300" dirty="0">
              <a:latin typeface="Calibri"/>
              <a:cs typeface="Calibri"/>
            </a:endParaRPr>
          </a:p>
          <a:p>
            <a:pPr marL="12700" marR="5080" algn="just">
              <a:lnSpc>
                <a:spcPct val="80000"/>
              </a:lnSpc>
            </a:pP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Estabelecer</a:t>
            </a:r>
            <a:r>
              <a:rPr lang="pt-BR" sz="2300" b="1" spc="3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prioridades</a:t>
            </a:r>
            <a:r>
              <a:rPr lang="pt-BR" sz="2300" b="1" spc="2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significa</a:t>
            </a:r>
            <a:r>
              <a:rPr lang="pt-BR" sz="2300" b="1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definir</a:t>
            </a:r>
            <a:r>
              <a:rPr lang="pt-BR" sz="2300" b="1" spc="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metas,</a:t>
            </a:r>
            <a:r>
              <a:rPr lang="pt-BR" sz="2300" b="1" spc="3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incluindo</a:t>
            </a:r>
            <a:r>
              <a:rPr lang="pt-BR" sz="2300" b="1" spc="3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despesas</a:t>
            </a:r>
            <a:r>
              <a:rPr lang="pt-BR" sz="2300" b="1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capital</a:t>
            </a:r>
            <a:r>
              <a:rPr lang="pt-BR" sz="230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300" b="1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lang="pt-BR" sz="2300" b="1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exercício</a:t>
            </a:r>
            <a:r>
              <a:rPr lang="pt-BR" sz="230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financeiro</a:t>
            </a:r>
            <a:r>
              <a:rPr lang="pt-BR" sz="2300" b="1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subsequente,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bem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como</a:t>
            </a:r>
            <a:r>
              <a:rPr lang="pt-BR" sz="23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orientação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3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elaboração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Orçamentária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Anual</a:t>
            </a:r>
            <a:r>
              <a:rPr lang="pt-BR" sz="23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(LOA).</a:t>
            </a:r>
            <a:endParaRPr lang="pt-BR" sz="23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pt-BR" sz="2300" dirty="0">
              <a:latin typeface="Calibri"/>
              <a:cs typeface="Calibri"/>
            </a:endParaRPr>
          </a:p>
          <a:p>
            <a:pPr marL="12700" marR="5715" algn="just">
              <a:lnSpc>
                <a:spcPct val="80200"/>
              </a:lnSpc>
            </a:pP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pt-BR" sz="2300" b="1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metas</a:t>
            </a:r>
            <a:r>
              <a:rPr lang="pt-BR" sz="23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definidas</a:t>
            </a:r>
            <a:r>
              <a:rPr lang="pt-BR" sz="23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como</a:t>
            </a:r>
            <a:r>
              <a:rPr lang="pt-BR" sz="23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prioritárias</a:t>
            </a:r>
            <a:r>
              <a:rPr lang="pt-BR" sz="23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na</a:t>
            </a:r>
            <a:r>
              <a:rPr lang="pt-BR" sz="23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LDO</a:t>
            </a:r>
            <a:r>
              <a:rPr lang="pt-BR" sz="23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não</a:t>
            </a:r>
            <a:r>
              <a:rPr lang="pt-BR" sz="23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constituem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limite</a:t>
            </a:r>
            <a:r>
              <a:rPr lang="pt-BR" sz="2300" b="1" spc="4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à</a:t>
            </a:r>
            <a:r>
              <a:rPr lang="pt-BR" sz="2300" b="1" spc="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programação</a:t>
            </a:r>
            <a:r>
              <a:rPr lang="pt-BR" sz="2300" b="1" spc="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das</a:t>
            </a:r>
            <a:r>
              <a:rPr lang="pt-BR" sz="2300" b="1" spc="4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despesas,</a:t>
            </a:r>
            <a:r>
              <a:rPr lang="pt-BR" sz="2300" b="1" spc="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podendo</a:t>
            </a:r>
            <a:r>
              <a:rPr lang="pt-BR" sz="2300" b="1" spc="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ser</a:t>
            </a:r>
            <a:r>
              <a:rPr lang="pt-BR" sz="2300" b="1" spc="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incluídas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outras</a:t>
            </a:r>
            <a:r>
              <a:rPr lang="pt-BR" sz="2300" b="1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ações</a:t>
            </a:r>
            <a:r>
              <a:rPr lang="pt-BR" sz="2300" b="1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na</a:t>
            </a:r>
            <a:r>
              <a:rPr lang="pt-BR" sz="2300" b="1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LOA,</a:t>
            </a:r>
            <a:r>
              <a:rPr lang="pt-BR" sz="2300" b="1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sendo</a:t>
            </a:r>
            <a:r>
              <a:rPr lang="pt-BR" sz="2300" b="1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obrigatórias</a:t>
            </a:r>
            <a:r>
              <a:rPr lang="pt-BR" sz="2300" b="1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pt-BR" sz="2300" b="1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realizações</a:t>
            </a:r>
            <a:r>
              <a:rPr lang="pt-BR" sz="2300" b="1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das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prioritárias.</a:t>
            </a:r>
            <a:endParaRPr lang="pt-BR" sz="23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pt-BR" sz="2300" dirty="0">
              <a:latin typeface="Calibri"/>
              <a:cs typeface="Calibri"/>
            </a:endParaRPr>
          </a:p>
          <a:p>
            <a:pPr marL="12700" marR="11430" algn="just">
              <a:lnSpc>
                <a:spcPts val="2410"/>
              </a:lnSpc>
            </a:pP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Assim,</a:t>
            </a:r>
            <a:r>
              <a:rPr lang="pt-BR" sz="23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todas</a:t>
            </a:r>
            <a:r>
              <a:rPr lang="pt-BR" sz="23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pt-BR" sz="23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ações</a:t>
            </a:r>
            <a:r>
              <a:rPr lang="pt-BR" sz="23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serão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 contempladas</a:t>
            </a:r>
            <a:r>
              <a:rPr lang="pt-BR" sz="23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na</a:t>
            </a:r>
            <a:r>
              <a:rPr lang="pt-BR" sz="23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LOA,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 acordo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com</a:t>
            </a:r>
            <a:r>
              <a:rPr lang="pt-BR" sz="23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lang="pt-BR" sz="23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programas</a:t>
            </a:r>
            <a:r>
              <a:rPr lang="pt-BR" sz="23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estabelecidos</a:t>
            </a:r>
            <a:r>
              <a:rPr lang="pt-BR" sz="23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lang="pt-BR" sz="23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PPA</a:t>
            </a:r>
            <a:r>
              <a:rPr lang="pt-BR" sz="23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2022-2025.</a:t>
            </a:r>
            <a:endParaRPr lang="pt-BR" sz="23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094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3" name="Retângulo 2"/>
          <p:cNvSpPr/>
          <p:nvPr/>
        </p:nvSpPr>
        <p:spPr>
          <a:xfrm>
            <a:off x="1062445" y="1638437"/>
            <a:ext cx="900901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3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Entidade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lang="pt-BR" sz="23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lang="pt-BR" sz="23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lang="pt-BR" sz="23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MUNICÍPIO</a:t>
            </a:r>
            <a:r>
              <a:rPr lang="pt-BR" sz="23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FORMIGA</a:t>
            </a:r>
            <a:endParaRPr lang="pt-BR" sz="23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pt-BR" sz="2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UNIDADE:</a:t>
            </a:r>
            <a:r>
              <a:rPr lang="pt-BR" sz="23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05.001</a:t>
            </a:r>
            <a:r>
              <a:rPr lang="pt-BR" sz="2300" b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300" b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SECRETARIA</a:t>
            </a:r>
            <a:r>
              <a:rPr lang="pt-BR" sz="23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OBRAS</a:t>
            </a:r>
            <a:r>
              <a:rPr lang="pt-BR" sz="23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TRÂNSITO</a:t>
            </a:r>
            <a:endParaRPr lang="pt-BR" sz="2300" dirty="0">
              <a:latin typeface="Calibri"/>
              <a:cs typeface="Calibri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77206"/>
              </p:ext>
            </p:extLst>
          </p:nvPr>
        </p:nvGraphicFramePr>
        <p:xfrm>
          <a:off x="1062446" y="2818403"/>
          <a:ext cx="9845040" cy="163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7876">
                  <a:extLst>
                    <a:ext uri="{9D8B030D-6E8A-4147-A177-3AD203B41FA5}">
                      <a16:colId xmlns:a16="http://schemas.microsoft.com/office/drawing/2014/main" val="2176648608"/>
                    </a:ext>
                  </a:extLst>
                </a:gridCol>
                <a:gridCol w="6658492">
                  <a:extLst>
                    <a:ext uri="{9D8B030D-6E8A-4147-A177-3AD203B41FA5}">
                      <a16:colId xmlns:a16="http://schemas.microsoft.com/office/drawing/2014/main" val="372927825"/>
                    </a:ext>
                  </a:extLst>
                </a:gridCol>
                <a:gridCol w="2078672">
                  <a:extLst>
                    <a:ext uri="{9D8B030D-6E8A-4147-A177-3AD203B41FA5}">
                      <a16:colId xmlns:a16="http://schemas.microsoft.com/office/drawing/2014/main" val="3679687343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AÇÃO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DESCRIÇÃO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LDO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697637"/>
                  </a:ext>
                </a:extLst>
              </a:tr>
              <a:tr h="441959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1.020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Pavimentação</a:t>
                      </a:r>
                      <a:r>
                        <a:rPr sz="2300" b="1" spc="-7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sz="2300" b="1" spc="-6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Ruas</a:t>
                      </a:r>
                      <a:r>
                        <a:rPr sz="2300" b="1" spc="-5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sz="2300" b="1" spc="-8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Avenidas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pt-BR"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1.978.000,00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813935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pt-BR" sz="24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Construção da ETE - Estação de Tratamento de Esgoto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3.217.009,85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690864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911480" y="4890254"/>
            <a:ext cx="915998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300" b="1" spc="-50" dirty="0">
                <a:solidFill>
                  <a:srgbClr val="FFFFFF"/>
                </a:solidFill>
                <a:latin typeface="Calibri"/>
                <a:cs typeface="Calibri"/>
              </a:rPr>
              <a:t>UNIDADE: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07.001</a:t>
            </a:r>
            <a:r>
              <a:rPr lang="pt-BR" sz="23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3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50" dirty="0">
                <a:solidFill>
                  <a:srgbClr val="FFFFFF"/>
                </a:solidFill>
                <a:latin typeface="Calibri"/>
                <a:cs typeface="Calibri"/>
              </a:rPr>
              <a:t>SECRETARIA</a:t>
            </a:r>
            <a:r>
              <a:rPr lang="pt-BR" sz="23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45" dirty="0">
                <a:solidFill>
                  <a:srgbClr val="FFFFFF"/>
                </a:solidFill>
                <a:latin typeface="Calibri"/>
                <a:cs typeface="Calibri"/>
              </a:rPr>
              <a:t>GESTÃO</a:t>
            </a:r>
            <a:r>
              <a:rPr lang="pt-BR" sz="23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55" dirty="0">
                <a:solidFill>
                  <a:srgbClr val="FFFFFF"/>
                </a:solidFill>
                <a:latin typeface="Calibri"/>
                <a:cs typeface="Calibri"/>
              </a:rPr>
              <a:t>AMBIENTAL</a:t>
            </a:r>
            <a:endParaRPr lang="pt-BR" sz="2300" dirty="0">
              <a:latin typeface="Calibri"/>
              <a:cs typeface="Calibri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524156"/>
              </p:ext>
            </p:extLst>
          </p:nvPr>
        </p:nvGraphicFramePr>
        <p:xfrm>
          <a:off x="1062446" y="5365659"/>
          <a:ext cx="9845041" cy="1167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2454">
                  <a:extLst>
                    <a:ext uri="{9D8B030D-6E8A-4147-A177-3AD203B41FA5}">
                      <a16:colId xmlns:a16="http://schemas.microsoft.com/office/drawing/2014/main" val="3355129914"/>
                    </a:ext>
                  </a:extLst>
                </a:gridCol>
                <a:gridCol w="6662813">
                  <a:extLst>
                    <a:ext uri="{9D8B030D-6E8A-4147-A177-3AD203B41FA5}">
                      <a16:colId xmlns:a16="http://schemas.microsoft.com/office/drawing/2014/main" val="3452238579"/>
                    </a:ext>
                  </a:extLst>
                </a:gridCol>
                <a:gridCol w="2039774">
                  <a:extLst>
                    <a:ext uri="{9D8B030D-6E8A-4147-A177-3AD203B41FA5}">
                      <a16:colId xmlns:a16="http://schemas.microsoft.com/office/drawing/2014/main" val="3385314462"/>
                    </a:ext>
                  </a:extLst>
                </a:gridCol>
              </a:tblGrid>
              <a:tr h="433705">
                <a:tc>
                  <a:txBody>
                    <a:bodyPr/>
                    <a:lstStyle/>
                    <a:p>
                      <a:pPr marR="10223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AÇÃO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42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DESCRIÇÃO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78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LDO</a:t>
                      </a:r>
                      <a:r>
                        <a:rPr sz="2300" b="1" spc="-10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398971"/>
                  </a:ext>
                </a:extLst>
              </a:tr>
              <a:tr h="682642"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2.174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302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Manutenção do CODEVIDA - Centro de Defesa a Vida Animal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671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pt-BR"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110.400,00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83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852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8" name="Retângulo 7"/>
          <p:cNvSpPr/>
          <p:nvPr/>
        </p:nvSpPr>
        <p:spPr>
          <a:xfrm>
            <a:off x="1012137" y="1439521"/>
            <a:ext cx="856293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UNIDADE:</a:t>
            </a:r>
            <a:r>
              <a:rPr lang="pt-BR" sz="2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09.002</a:t>
            </a:r>
            <a:r>
              <a:rPr lang="pt-BR" sz="23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FUNDO</a:t>
            </a:r>
            <a:r>
              <a:rPr lang="pt-BR" sz="23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MUNICIPAL</a:t>
            </a:r>
            <a:r>
              <a:rPr lang="pt-BR" sz="2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SAÚDE</a:t>
            </a:r>
            <a:endParaRPr lang="pt-BR" sz="2300" dirty="0">
              <a:latin typeface="Calibri"/>
              <a:cs typeface="Calibri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974946"/>
              </p:ext>
            </p:extLst>
          </p:nvPr>
        </p:nvGraphicFramePr>
        <p:xfrm>
          <a:off x="1012137" y="2083044"/>
          <a:ext cx="10515600" cy="3891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9263">
                  <a:extLst>
                    <a:ext uri="{9D8B030D-6E8A-4147-A177-3AD203B41FA5}">
                      <a16:colId xmlns:a16="http://schemas.microsoft.com/office/drawing/2014/main" val="2030031886"/>
                    </a:ext>
                  </a:extLst>
                </a:gridCol>
                <a:gridCol w="7152285">
                  <a:extLst>
                    <a:ext uri="{9D8B030D-6E8A-4147-A177-3AD203B41FA5}">
                      <a16:colId xmlns:a16="http://schemas.microsoft.com/office/drawing/2014/main" val="1288573329"/>
                    </a:ext>
                  </a:extLst>
                </a:gridCol>
                <a:gridCol w="2204052">
                  <a:extLst>
                    <a:ext uri="{9D8B030D-6E8A-4147-A177-3AD203B41FA5}">
                      <a16:colId xmlns:a16="http://schemas.microsoft.com/office/drawing/2014/main" val="1971812503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DESCRIÇÃO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LDO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436158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R="9207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1.032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002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 marR="880744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Aquisição</a:t>
                      </a:r>
                      <a:r>
                        <a:rPr sz="2300" b="1" spc="-6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2300" b="1" spc="-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equipamentos</a:t>
                      </a:r>
                      <a:r>
                        <a:rPr sz="2300" b="1" spc="-3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p/</a:t>
                      </a:r>
                      <a:r>
                        <a:rPr sz="2300" b="1" spc="-5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2300" b="1" spc="-6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 err="1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Setor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 err="1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Administrativo</a:t>
                      </a:r>
                      <a:r>
                        <a:rPr lang="pt-BR"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- Saúde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1.</a:t>
                      </a:r>
                      <a:r>
                        <a:rPr lang="pt-BR"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000,00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00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901925"/>
                  </a:ext>
                </a:extLst>
              </a:tr>
              <a:tr h="1074420">
                <a:tc>
                  <a:txBody>
                    <a:bodyPr/>
                    <a:lstStyle/>
                    <a:p>
                      <a:pPr marR="9207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1.033</a:t>
                      </a:r>
                      <a:endParaRPr sz="23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002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730"/>
                        </a:lnSpc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Aquisição</a:t>
                      </a:r>
                      <a:r>
                        <a:rPr sz="2300" b="1" spc="-9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2300" b="1" spc="-9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equipamentos</a:t>
                      </a:r>
                      <a:r>
                        <a:rPr sz="2300" b="1" spc="-6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p/</a:t>
                      </a:r>
                      <a:r>
                        <a:rPr sz="2300" b="1" spc="-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Atividades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120014" marR="2099310">
                        <a:lnSpc>
                          <a:spcPts val="2730"/>
                        </a:lnSpc>
                        <a:spcBef>
                          <a:spcPts val="140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Radiodiagnósticos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2300" b="1" spc="-3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 err="1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Exames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 err="1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Complementares</a:t>
                      </a:r>
                      <a:r>
                        <a:rPr lang="pt-BR"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- Saúde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.000,00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00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671705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marR="92075" algn="r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1.035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812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 marR="198120">
                        <a:lnSpc>
                          <a:spcPct val="100899"/>
                        </a:lnSpc>
                        <a:spcBef>
                          <a:spcPts val="204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Aquisição</a:t>
                      </a:r>
                      <a:r>
                        <a:rPr sz="2300" b="1" spc="-8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2300" b="1" spc="-8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equipamentos</a:t>
                      </a:r>
                      <a:r>
                        <a:rPr sz="2300" b="1" spc="-4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p/</a:t>
                      </a:r>
                      <a:r>
                        <a:rPr sz="2300" b="1" spc="-6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Programa</a:t>
                      </a:r>
                      <a:r>
                        <a:rPr sz="2300" b="1" spc="-6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2300" b="1" dirty="0" err="1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Atendimento</a:t>
                      </a:r>
                      <a:r>
                        <a:rPr sz="2300" b="1" spc="-5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 err="1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Especializado</a:t>
                      </a:r>
                      <a:r>
                        <a:rPr lang="pt-BR"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- Saúde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8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694452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marR="92075" algn="r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1.037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812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 marR="198120">
                        <a:lnSpc>
                          <a:spcPct val="100899"/>
                        </a:lnSpc>
                        <a:spcBef>
                          <a:spcPts val="204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Aquisição de Equipamentos p/a Farmácia Municipal - SAÚDE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81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760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873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8" name="Retângulo 7"/>
          <p:cNvSpPr/>
          <p:nvPr/>
        </p:nvSpPr>
        <p:spPr>
          <a:xfrm>
            <a:off x="1012137" y="1439521"/>
            <a:ext cx="856293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UNIDADE:</a:t>
            </a:r>
            <a:r>
              <a:rPr lang="pt-BR" sz="2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09.002</a:t>
            </a:r>
            <a:r>
              <a:rPr lang="pt-BR" sz="23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FUNDO</a:t>
            </a:r>
            <a:r>
              <a:rPr lang="pt-BR" sz="23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MUNICIPAL</a:t>
            </a:r>
            <a:r>
              <a:rPr lang="pt-BR" sz="2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SAÚDE</a:t>
            </a:r>
            <a:endParaRPr lang="pt-BR" sz="2300" dirty="0">
              <a:latin typeface="Calibri"/>
              <a:cs typeface="Calibri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777527"/>
              </p:ext>
            </p:extLst>
          </p:nvPr>
        </p:nvGraphicFramePr>
        <p:xfrm>
          <a:off x="1012137" y="2083044"/>
          <a:ext cx="10515600" cy="3670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9263">
                  <a:extLst>
                    <a:ext uri="{9D8B030D-6E8A-4147-A177-3AD203B41FA5}">
                      <a16:colId xmlns:a16="http://schemas.microsoft.com/office/drawing/2014/main" val="2030031886"/>
                    </a:ext>
                  </a:extLst>
                </a:gridCol>
                <a:gridCol w="7152285">
                  <a:extLst>
                    <a:ext uri="{9D8B030D-6E8A-4147-A177-3AD203B41FA5}">
                      <a16:colId xmlns:a16="http://schemas.microsoft.com/office/drawing/2014/main" val="1288573329"/>
                    </a:ext>
                  </a:extLst>
                </a:gridCol>
                <a:gridCol w="2204052">
                  <a:extLst>
                    <a:ext uri="{9D8B030D-6E8A-4147-A177-3AD203B41FA5}">
                      <a16:colId xmlns:a16="http://schemas.microsoft.com/office/drawing/2014/main" val="1971812503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DESCRIÇÃO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LDO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436158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1.041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marR="965200">
                        <a:lnSpc>
                          <a:spcPts val="2770"/>
                        </a:lnSpc>
                        <a:spcBef>
                          <a:spcPts val="60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Construção, Reforma e Ampliação do PSF - SAUDE EM CASA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901925"/>
                  </a:ext>
                </a:extLst>
              </a:tr>
              <a:tr h="853369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1.042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marR="965200">
                        <a:lnSpc>
                          <a:spcPts val="2770"/>
                        </a:lnSpc>
                        <a:spcBef>
                          <a:spcPts val="60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para o PSF - SAÚDE EM CASA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230.000,00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671705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1.043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marR="965200">
                        <a:lnSpc>
                          <a:spcPts val="2770"/>
                        </a:lnSpc>
                        <a:spcBef>
                          <a:spcPts val="60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para o PSF Odontológico - SAÚDE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694452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1.214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marR="965200">
                        <a:lnSpc>
                          <a:spcPts val="2770"/>
                        </a:lnSpc>
                        <a:spcBef>
                          <a:spcPts val="60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Aquisição</a:t>
                      </a:r>
                      <a:r>
                        <a:rPr sz="2300" b="1" spc="-8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sz="2300" b="1" spc="-9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equipamentos</a:t>
                      </a:r>
                      <a:r>
                        <a:rPr sz="2300" b="1" spc="-5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móveis</a:t>
                      </a:r>
                      <a:r>
                        <a:rPr sz="2300" b="1" spc="-8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5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veículos</a:t>
                      </a:r>
                      <a:r>
                        <a:rPr sz="2300" b="1" spc="-1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para</a:t>
                      </a:r>
                      <a:r>
                        <a:rPr sz="2300" b="1" spc="-1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UPA</a:t>
                      </a:r>
                      <a:r>
                        <a:rPr sz="2300" b="1" spc="-3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SAÚDE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1.000,00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760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218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8" name="Retângulo 7"/>
          <p:cNvSpPr/>
          <p:nvPr/>
        </p:nvSpPr>
        <p:spPr>
          <a:xfrm>
            <a:off x="1012137" y="1439521"/>
            <a:ext cx="856293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UNIDADE:</a:t>
            </a:r>
            <a:r>
              <a:rPr lang="pt-BR" sz="2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09.002</a:t>
            </a:r>
            <a:r>
              <a:rPr lang="pt-BR" sz="23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FUNDO</a:t>
            </a:r>
            <a:r>
              <a:rPr lang="pt-BR" sz="23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MUNICIPAL</a:t>
            </a:r>
            <a:r>
              <a:rPr lang="pt-BR" sz="23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SAÚDE</a:t>
            </a:r>
            <a:endParaRPr lang="pt-BR" sz="2300" dirty="0">
              <a:latin typeface="Calibri"/>
              <a:cs typeface="Calibri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459451"/>
              </p:ext>
            </p:extLst>
          </p:nvPr>
        </p:nvGraphicFramePr>
        <p:xfrm>
          <a:off x="1012137" y="2277007"/>
          <a:ext cx="10515600" cy="3504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9263">
                  <a:extLst>
                    <a:ext uri="{9D8B030D-6E8A-4147-A177-3AD203B41FA5}">
                      <a16:colId xmlns:a16="http://schemas.microsoft.com/office/drawing/2014/main" val="2030031886"/>
                    </a:ext>
                  </a:extLst>
                </a:gridCol>
                <a:gridCol w="7152285">
                  <a:extLst>
                    <a:ext uri="{9D8B030D-6E8A-4147-A177-3AD203B41FA5}">
                      <a16:colId xmlns:a16="http://schemas.microsoft.com/office/drawing/2014/main" val="1288573329"/>
                    </a:ext>
                  </a:extLst>
                </a:gridCol>
                <a:gridCol w="2204052">
                  <a:extLst>
                    <a:ext uri="{9D8B030D-6E8A-4147-A177-3AD203B41FA5}">
                      <a16:colId xmlns:a16="http://schemas.microsoft.com/office/drawing/2014/main" val="1971812503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DESCRIÇÃO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LDO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436158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1.617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marR="41275">
                        <a:lnSpc>
                          <a:spcPts val="2770"/>
                        </a:lnSpc>
                        <a:spcBef>
                          <a:spcPts val="65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Construção, Reforma e Ampliação de UBS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901925"/>
                  </a:ext>
                </a:extLst>
              </a:tr>
              <a:tr h="687115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1.621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2730"/>
                        </a:lnSpc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Equipamentos, Móveis e Veículos para o TFD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671705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1.622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2730"/>
                        </a:lnSpc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Construção, Reforma e Ampliação da UPA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694452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1.638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2730"/>
                        </a:lnSpc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Reforma, Ampliação do Prédio Administrativo da SMS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760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55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4" y="273686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2" name="Retângulo 1"/>
          <p:cNvSpPr/>
          <p:nvPr/>
        </p:nvSpPr>
        <p:spPr>
          <a:xfrm>
            <a:off x="966423" y="1326039"/>
            <a:ext cx="1022603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UNIDADE:</a:t>
            </a:r>
            <a:r>
              <a:rPr lang="pt-BR" sz="23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10.002</a:t>
            </a:r>
            <a:r>
              <a:rPr lang="pt-BR" sz="23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lang="pt-BR" sz="23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FUNDO</a:t>
            </a:r>
            <a:r>
              <a:rPr lang="pt-BR" sz="23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MUNICIPAL</a:t>
            </a:r>
            <a:r>
              <a:rPr lang="pt-BR" sz="23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ASSISTÊNCIA</a:t>
            </a:r>
            <a:r>
              <a:rPr lang="pt-BR" sz="23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SOCIAL</a:t>
            </a:r>
            <a:endParaRPr lang="pt-BR" sz="23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244949"/>
              </p:ext>
            </p:extLst>
          </p:nvPr>
        </p:nvGraphicFramePr>
        <p:xfrm>
          <a:off x="966423" y="1772315"/>
          <a:ext cx="10100219" cy="49491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7117">
                  <a:extLst>
                    <a:ext uri="{9D8B030D-6E8A-4147-A177-3AD203B41FA5}">
                      <a16:colId xmlns:a16="http://schemas.microsoft.com/office/drawing/2014/main" val="2729662526"/>
                    </a:ext>
                  </a:extLst>
                </a:gridCol>
                <a:gridCol w="6736293">
                  <a:extLst>
                    <a:ext uri="{9D8B030D-6E8A-4147-A177-3AD203B41FA5}">
                      <a16:colId xmlns:a16="http://schemas.microsoft.com/office/drawing/2014/main" val="2691936628"/>
                    </a:ext>
                  </a:extLst>
                </a:gridCol>
                <a:gridCol w="2206809">
                  <a:extLst>
                    <a:ext uri="{9D8B030D-6E8A-4147-A177-3AD203B41FA5}">
                      <a16:colId xmlns:a16="http://schemas.microsoft.com/office/drawing/2014/main" val="3308839250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marR="7493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AÇÃO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DESCRIÇÃO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LDO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375687"/>
                  </a:ext>
                </a:extLst>
              </a:tr>
              <a:tr h="766446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1.092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marR="41275">
                        <a:lnSpc>
                          <a:spcPts val="2770"/>
                        </a:lnSpc>
                        <a:spcBef>
                          <a:spcPts val="65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p/o Cadastro Único e Programa Auxílio Brasil - IGDPAB (BL GPAB)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000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973819"/>
                  </a:ext>
                </a:extLst>
              </a:tr>
              <a:tr h="846202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1.377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2730"/>
                        </a:lnSpc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para o Bloco da Proteção Social Básica (BL PSB)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120871"/>
                  </a:ext>
                </a:extLst>
              </a:tr>
              <a:tr h="1077595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1.378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2730"/>
                        </a:lnSpc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para o Bloco da Proteção Social Especial de Alta Complexidade (BL PSE AC)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34477"/>
                  </a:ext>
                </a:extLst>
              </a:tr>
              <a:tr h="1077595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1.379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2730"/>
                        </a:lnSpc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para o Bloco da Proteção Social Especial de Média Complexidade (BL PSE MC)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783790"/>
                  </a:ext>
                </a:extLst>
              </a:tr>
              <a:tr h="804799">
                <a:tc>
                  <a:txBody>
                    <a:bodyPr/>
                    <a:lstStyle/>
                    <a:p>
                      <a:pPr marR="98425" algn="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1.382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2730"/>
                        </a:lnSpc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p/ execução dos Serviços </a:t>
                      </a:r>
                      <a:r>
                        <a:rPr lang="pt-BR" sz="2300" b="1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Socioassistenciais</a:t>
                      </a: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(PMAS) FEAS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315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899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275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2" name="Retângulo 1"/>
          <p:cNvSpPr/>
          <p:nvPr/>
        </p:nvSpPr>
        <p:spPr>
          <a:xfrm>
            <a:off x="903515" y="1638437"/>
            <a:ext cx="1029135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UNIDADE:</a:t>
            </a:r>
            <a:r>
              <a:rPr lang="pt-BR" sz="23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12.001</a:t>
            </a:r>
            <a:r>
              <a:rPr lang="pt-BR" sz="23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3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SECRETARIA</a:t>
            </a:r>
            <a:r>
              <a:rPr lang="pt-BR" sz="230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MUNICIPAL</a:t>
            </a:r>
            <a:r>
              <a:rPr lang="pt-BR" sz="23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EDUCAÇÃO</a:t>
            </a:r>
            <a:r>
              <a:rPr lang="pt-BR" sz="230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ESPORTES</a:t>
            </a:r>
            <a:endParaRPr lang="pt-BR" sz="2300" dirty="0">
              <a:latin typeface="Calibri"/>
              <a:cs typeface="Calibri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325096"/>
              </p:ext>
            </p:extLst>
          </p:nvPr>
        </p:nvGraphicFramePr>
        <p:xfrm>
          <a:off x="1042398" y="2426517"/>
          <a:ext cx="9865088" cy="3303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3996">
                  <a:extLst>
                    <a:ext uri="{9D8B030D-6E8A-4147-A177-3AD203B41FA5}">
                      <a16:colId xmlns:a16="http://schemas.microsoft.com/office/drawing/2014/main" val="2688510376"/>
                    </a:ext>
                  </a:extLst>
                </a:gridCol>
                <a:gridCol w="6837009">
                  <a:extLst>
                    <a:ext uri="{9D8B030D-6E8A-4147-A177-3AD203B41FA5}">
                      <a16:colId xmlns:a16="http://schemas.microsoft.com/office/drawing/2014/main" val="1465915168"/>
                    </a:ext>
                  </a:extLst>
                </a:gridCol>
                <a:gridCol w="1904083">
                  <a:extLst>
                    <a:ext uri="{9D8B030D-6E8A-4147-A177-3AD203B41FA5}">
                      <a16:colId xmlns:a16="http://schemas.microsoft.com/office/drawing/2014/main" val="4011762808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R="7937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AÇÃO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034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DESCRIÇÃO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LDO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132814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R="95250" algn="ct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1.052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 marR="65405" algn="ctr">
                        <a:lnSpc>
                          <a:spcPts val="2750"/>
                        </a:lnSpc>
                        <a:spcBef>
                          <a:spcPts val="280"/>
                        </a:spcBef>
                        <a:tabLst>
                          <a:tab pos="1502410" algn="l"/>
                          <a:tab pos="2016125" algn="l"/>
                          <a:tab pos="3965575" algn="l"/>
                          <a:tab pos="4457700" algn="l"/>
                          <a:tab pos="4823460" algn="l"/>
                        </a:tabLst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p/o Ensino Fundamental - QESE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56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35.000,00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8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59256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1.057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 marR="52705" algn="ctr">
                        <a:lnSpc>
                          <a:spcPts val="2750"/>
                        </a:lnSpc>
                        <a:spcBef>
                          <a:spcPts val="280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p/o Desenvolvimento do Ensino Infantil - Creche QESE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35.000,00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429578"/>
                  </a:ext>
                </a:extLst>
              </a:tr>
              <a:tr h="9264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1.061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 marR="206375" algn="ctr">
                        <a:lnSpc>
                          <a:spcPts val="2750"/>
                        </a:lnSpc>
                        <a:spcBef>
                          <a:spcPts val="285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Aquisição de Equipamentos p/o Desenvolvimento do Ensino Infantil - Pré-Escola QESE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825" algn="ctr">
                        <a:lnSpc>
                          <a:spcPts val="2745"/>
                        </a:lnSpc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59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235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4" name="Retângulo 3"/>
          <p:cNvSpPr/>
          <p:nvPr/>
        </p:nvSpPr>
        <p:spPr>
          <a:xfrm>
            <a:off x="720437" y="1401725"/>
            <a:ext cx="10377054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pt-BR" sz="2300" b="1" u="heavy" spc="-10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Entidade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2300" b="1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300" b="1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t-BR" sz="2300" b="1" spc="-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PREVIFOR</a:t>
            </a: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lang="pt-BR" sz="2300" b="1" spc="-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lang="pt-BR" sz="2300" b="1" spc="-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pt-BR" sz="23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UNIDADE:</a:t>
            </a:r>
            <a:r>
              <a:rPr lang="pt-BR" sz="2300" b="1" spc="-9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40.001</a:t>
            </a:r>
            <a:r>
              <a:rPr lang="pt-BR" sz="2300" b="1" spc="-7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t-BR" sz="2300" b="1" spc="-8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INSTITUTO</a:t>
            </a:r>
            <a:r>
              <a:rPr lang="pt-BR" sz="2300" b="1" spc="-10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PREV.</a:t>
            </a:r>
            <a:r>
              <a:rPr lang="pt-BR" sz="2300" b="1" spc="-9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SERV.</a:t>
            </a:r>
            <a:r>
              <a:rPr lang="pt-BR" sz="2300" b="1" spc="-10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PUBL.</a:t>
            </a:r>
            <a:r>
              <a:rPr lang="pt-BR" sz="2300" b="1" spc="-12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MUN.FORMIGA</a:t>
            </a:r>
            <a:r>
              <a:rPr lang="pt-BR" sz="2300" b="1" spc="-1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5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t-BR" sz="23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PREVIFOR</a:t>
            </a: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331193"/>
              </p:ext>
            </p:extLst>
          </p:nvPr>
        </p:nvGraphicFramePr>
        <p:xfrm>
          <a:off x="720436" y="3765261"/>
          <a:ext cx="10515599" cy="19566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8830">
                  <a:extLst>
                    <a:ext uri="{9D8B030D-6E8A-4147-A177-3AD203B41FA5}">
                      <a16:colId xmlns:a16="http://schemas.microsoft.com/office/drawing/2014/main" val="2838200629"/>
                    </a:ext>
                  </a:extLst>
                </a:gridCol>
                <a:gridCol w="6810412">
                  <a:extLst>
                    <a:ext uri="{9D8B030D-6E8A-4147-A177-3AD203B41FA5}">
                      <a16:colId xmlns:a16="http://schemas.microsoft.com/office/drawing/2014/main" val="2233377495"/>
                    </a:ext>
                  </a:extLst>
                </a:gridCol>
                <a:gridCol w="2516357">
                  <a:extLst>
                    <a:ext uri="{9D8B030D-6E8A-4147-A177-3AD203B41FA5}">
                      <a16:colId xmlns:a16="http://schemas.microsoft.com/office/drawing/2014/main" val="4143021874"/>
                    </a:ext>
                  </a:extLst>
                </a:gridCol>
              </a:tblGrid>
              <a:tr h="675397"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096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Descrição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LDO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189862"/>
                  </a:ext>
                </a:extLst>
              </a:tr>
              <a:tr h="637324">
                <a:tc>
                  <a:txBody>
                    <a:bodyPr/>
                    <a:lstStyle/>
                    <a:p>
                      <a:pPr marR="107314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0.010</a:t>
                      </a:r>
                      <a:endParaRPr sz="23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Manutenção</a:t>
                      </a:r>
                      <a:r>
                        <a:rPr sz="2300" b="1" spc="-1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sz="2300" b="1" spc="-4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Pagamento</a:t>
                      </a:r>
                      <a:r>
                        <a:rPr sz="2300" b="1" spc="-5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Inativos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40.000.000,00</a:t>
                      </a:r>
                      <a:endParaRPr sz="2300" b="1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2696114"/>
                  </a:ext>
                </a:extLst>
              </a:tr>
              <a:tr h="643946">
                <a:tc>
                  <a:txBody>
                    <a:bodyPr/>
                    <a:lstStyle/>
                    <a:p>
                      <a:pPr marR="107314" algn="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0.011</a:t>
                      </a:r>
                      <a:endParaRPr sz="23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Manutenção</a:t>
                      </a:r>
                      <a:r>
                        <a:rPr sz="2300" b="1" spc="-1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sz="2300" b="1" spc="-6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Pagamento</a:t>
                      </a:r>
                      <a:r>
                        <a:rPr sz="2300" b="1" spc="-5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300" b="1" spc="-5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Pensionistas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pt-BR" sz="2300" b="1" i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6.000.000,00</a:t>
                      </a:r>
                      <a:endParaRPr sz="2300" b="1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478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343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2" name="Retângulo 1"/>
          <p:cNvSpPr/>
          <p:nvPr/>
        </p:nvSpPr>
        <p:spPr>
          <a:xfrm>
            <a:off x="903514" y="1638437"/>
            <a:ext cx="958595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23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Entidade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lang="pt-BR" sz="23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lang="pt-BR" sz="23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3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SERVIÇO</a:t>
            </a:r>
            <a:r>
              <a:rPr lang="pt-BR" sz="23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AUTÔNOMO</a:t>
            </a:r>
            <a:r>
              <a:rPr lang="pt-BR" sz="230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ÁGUA</a:t>
            </a:r>
            <a:r>
              <a:rPr lang="pt-BR" sz="230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ESGOTO</a:t>
            </a:r>
            <a:r>
              <a:rPr lang="pt-BR" sz="23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3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SAAE</a:t>
            </a:r>
            <a:endParaRPr lang="pt-BR" sz="23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pt-BR" sz="2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UNIDADE:</a:t>
            </a:r>
            <a:r>
              <a:rPr lang="pt-BR" sz="23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30.001</a:t>
            </a:r>
            <a:r>
              <a:rPr lang="pt-BR" sz="2300" b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3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SERVIÇO</a:t>
            </a:r>
            <a:r>
              <a:rPr lang="pt-BR" sz="23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AUTÔNOMO</a:t>
            </a:r>
            <a:r>
              <a:rPr lang="pt-BR" sz="23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ÁGUA</a:t>
            </a:r>
            <a:r>
              <a:rPr lang="pt-BR" sz="23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ESGOTO</a:t>
            </a:r>
            <a:endParaRPr lang="pt-BR" sz="2300" dirty="0">
              <a:latin typeface="Calibri"/>
              <a:cs typeface="Calibri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2329"/>
              </p:ext>
            </p:extLst>
          </p:nvPr>
        </p:nvGraphicFramePr>
        <p:xfrm>
          <a:off x="1055461" y="2964000"/>
          <a:ext cx="10152470" cy="3506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7149">
                  <a:extLst>
                    <a:ext uri="{9D8B030D-6E8A-4147-A177-3AD203B41FA5}">
                      <a16:colId xmlns:a16="http://schemas.microsoft.com/office/drawing/2014/main" val="1694563369"/>
                    </a:ext>
                  </a:extLst>
                </a:gridCol>
                <a:gridCol w="6719939">
                  <a:extLst>
                    <a:ext uri="{9D8B030D-6E8A-4147-A177-3AD203B41FA5}">
                      <a16:colId xmlns:a16="http://schemas.microsoft.com/office/drawing/2014/main" val="3316869788"/>
                    </a:ext>
                  </a:extLst>
                </a:gridCol>
                <a:gridCol w="2165382">
                  <a:extLst>
                    <a:ext uri="{9D8B030D-6E8A-4147-A177-3AD203B41FA5}">
                      <a16:colId xmlns:a16="http://schemas.microsoft.com/office/drawing/2014/main" val="176219449"/>
                    </a:ext>
                  </a:extLst>
                </a:gridCol>
              </a:tblGrid>
              <a:tr h="373380">
                <a:tc>
                  <a:txBody>
                    <a:bodyPr/>
                    <a:lstStyle/>
                    <a:p>
                      <a:pPr marL="63500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DESCRIÇÃO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734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LDO</a:t>
                      </a:r>
                      <a:r>
                        <a:rPr sz="2300" b="1" spc="-3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569859"/>
                  </a:ext>
                </a:extLst>
              </a:tr>
              <a:tr h="766445"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181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5.001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3050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marR="115570" algn="ctr">
                        <a:lnSpc>
                          <a:spcPct val="109500"/>
                        </a:lnSpc>
                        <a:spcBef>
                          <a:spcPts val="325"/>
                        </a:spcBef>
                        <a:tabLst>
                          <a:tab pos="1631950" algn="l"/>
                          <a:tab pos="1991995" algn="l"/>
                          <a:tab pos="4331335" algn="l"/>
                          <a:tab pos="4876800" algn="l"/>
                        </a:tabLst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Ampliação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2300" b="1" spc="-5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/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Aperfeiçoamento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2300" b="1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Setor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Administrativo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ct val="100000"/>
                        </a:lnSpc>
                        <a:spcBef>
                          <a:spcPts val="181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390.000,00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305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151455"/>
                  </a:ext>
                </a:extLst>
              </a:tr>
              <a:tr h="429259"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5.003</a:t>
                      </a:r>
                      <a:endParaRPr sz="23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Aquisição</a:t>
                      </a:r>
                      <a:r>
                        <a:rPr sz="2300" b="1" spc="-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Veículos</a:t>
                      </a:r>
                      <a:r>
                        <a:rPr sz="2300" b="1" spc="-4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e/ou</a:t>
                      </a:r>
                      <a:r>
                        <a:rPr sz="2300" b="1" spc="-3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Acessórios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200.000,00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347805"/>
                  </a:ext>
                </a:extLst>
              </a:tr>
              <a:tr h="471170"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5.004</a:t>
                      </a:r>
                      <a:endParaRPr sz="23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Ampliação/Aperfeiçoamento</a:t>
                      </a:r>
                      <a:r>
                        <a:rPr sz="2300" b="1" spc="-8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Setor</a:t>
                      </a:r>
                      <a:r>
                        <a:rPr sz="2300" b="1" spc="-8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Água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2.578.500,00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710140"/>
                  </a:ext>
                </a:extLst>
              </a:tr>
              <a:tr h="765175"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1800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5.012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860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marR="93980" algn="ctr">
                        <a:lnSpc>
                          <a:spcPct val="109500"/>
                        </a:lnSpc>
                        <a:spcBef>
                          <a:spcPts val="310"/>
                        </a:spcBef>
                        <a:tabLst>
                          <a:tab pos="4097020" algn="l"/>
                          <a:tab pos="5215890" algn="l"/>
                        </a:tabLst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Ampliação/Aperfeiçoamento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Setor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2300" b="1" spc="-6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2300" b="1" dirty="0" err="1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Esgoto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ct val="100000"/>
                        </a:lnSpc>
                        <a:spcBef>
                          <a:spcPts val="180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460.000,00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86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767793"/>
                  </a:ext>
                </a:extLst>
              </a:tr>
              <a:tr h="668655"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6.034</a:t>
                      </a:r>
                      <a:endParaRPr sz="23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26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Perfuração</a:t>
                      </a:r>
                      <a:r>
                        <a:rPr sz="2300" b="1" spc="-8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2300" b="1" spc="-6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Poços</a:t>
                      </a:r>
                      <a:r>
                        <a:rPr sz="2300" b="1" spc="-5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Artesianos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4610" algn="ctr">
                        <a:lnSpc>
                          <a:spcPct val="100000"/>
                        </a:lnSpc>
                        <a:spcBef>
                          <a:spcPts val="169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55.000,00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606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423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964737"/>
              </p:ext>
            </p:extLst>
          </p:nvPr>
        </p:nvGraphicFramePr>
        <p:xfrm>
          <a:off x="788266" y="2130422"/>
          <a:ext cx="10087552" cy="40071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4000">
                  <a:extLst>
                    <a:ext uri="{9D8B030D-6E8A-4147-A177-3AD203B41FA5}">
                      <a16:colId xmlns:a16="http://schemas.microsoft.com/office/drawing/2014/main" val="1419383946"/>
                    </a:ext>
                  </a:extLst>
                </a:gridCol>
                <a:gridCol w="3573552">
                  <a:extLst>
                    <a:ext uri="{9D8B030D-6E8A-4147-A177-3AD203B41FA5}">
                      <a16:colId xmlns:a16="http://schemas.microsoft.com/office/drawing/2014/main" val="2577465889"/>
                    </a:ext>
                  </a:extLst>
                </a:gridCol>
              </a:tblGrid>
              <a:tr h="1075569"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ANEXO</a:t>
                      </a:r>
                      <a:r>
                        <a:rPr sz="2300" b="1" spc="-1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sz="2300" b="1" spc="-9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METAS</a:t>
                      </a:r>
                      <a:r>
                        <a:rPr sz="2300" b="1" spc="-9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sz="2300" b="1" spc="-9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PRIORIDADES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351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7090">
                        <a:lnSpc>
                          <a:spcPct val="100000"/>
                        </a:lnSpc>
                        <a:spcBef>
                          <a:spcPts val="1445"/>
                        </a:spcBef>
                      </a:pPr>
                      <a:r>
                        <a:rPr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LDO</a:t>
                      </a:r>
                      <a:r>
                        <a:rPr sz="2300" b="1" spc="-4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3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720781"/>
                  </a:ext>
                </a:extLst>
              </a:tr>
              <a:tr h="624349"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sz="2300" b="1" spc="-9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PREFEITURA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5.817.409,85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350471"/>
                  </a:ext>
                </a:extLst>
              </a:tr>
              <a:tr h="624349"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sz="2300" b="1" spc="-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PREVIFOR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46.000.000,00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399789"/>
                  </a:ext>
                </a:extLst>
              </a:tr>
              <a:tr h="1058525"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300" b="1" spc="-3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sz="2300" b="1" spc="-9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SAAE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334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3.684.000,00</a:t>
                      </a:r>
                    </a:p>
                    <a:p>
                      <a:pPr marR="533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527159"/>
                  </a:ext>
                </a:extLst>
              </a:tr>
              <a:tr h="624349"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sz="23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55.501.409,85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158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75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2" name="Retângulo 1"/>
          <p:cNvSpPr/>
          <p:nvPr/>
        </p:nvSpPr>
        <p:spPr>
          <a:xfrm>
            <a:off x="731520" y="1609528"/>
            <a:ext cx="1093361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8435" marR="1652270" indent="313690" algn="ctr">
              <a:lnSpc>
                <a:spcPct val="130000"/>
              </a:lnSpc>
              <a:spcBef>
                <a:spcPts val="100"/>
              </a:spcBef>
            </a:pPr>
            <a:r>
              <a:rPr lang="pt-BR" sz="30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LEI</a:t>
            </a:r>
            <a:r>
              <a:rPr lang="pt-BR" sz="3000" b="1" u="heavy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COMPLEMENTAR</a:t>
            </a:r>
            <a:r>
              <a:rPr lang="pt-BR" sz="3000" b="1" u="heavy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101/2000</a:t>
            </a:r>
            <a:r>
              <a:rPr lang="pt-BR" sz="30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448435" marR="1652270" indent="313690" algn="ctr">
              <a:lnSpc>
                <a:spcPct val="130000"/>
              </a:lnSpc>
              <a:spcBef>
                <a:spcPts val="100"/>
              </a:spcBef>
            </a:pP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t-BR" sz="3000" b="1" i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</a:t>
            </a:r>
            <a:r>
              <a:rPr lang="pt-BR" sz="3000" b="1" i="1" spc="-1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i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3000" b="1" i="1" spc="-6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i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RESPONSABILIDADE</a:t>
            </a:r>
            <a:r>
              <a:rPr lang="pt-BR" sz="3000" b="1" i="1" spc="-9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i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FISCAL</a:t>
            </a:r>
            <a:r>
              <a:rPr lang="pt-BR" sz="30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t-B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pt-B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82290">
              <a:lnSpc>
                <a:spcPct val="100000"/>
              </a:lnSpc>
            </a:pP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48.</a:t>
            </a:r>
            <a:r>
              <a:rPr lang="pt-BR" sz="30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(...)</a:t>
            </a:r>
            <a:endParaRPr lang="pt-B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13970" indent="50165" algn="just">
              <a:lnSpc>
                <a:spcPts val="2510"/>
              </a:lnSpc>
              <a:spcBef>
                <a:spcPts val="1520"/>
              </a:spcBef>
            </a:pPr>
            <a:r>
              <a:rPr lang="pt-BR" sz="3000" b="1" spc="5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§1º</a:t>
            </a:r>
            <a:r>
              <a:rPr lang="pt-BR" sz="3000" b="1" spc="3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t-BR" sz="3000" b="1" spc="6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3000" b="1" spc="30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t-BR" sz="3000" b="1" spc="4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transparência</a:t>
            </a:r>
            <a:r>
              <a:rPr lang="pt-BR" sz="3000" b="1" spc="3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será</a:t>
            </a:r>
            <a:r>
              <a:rPr lang="pt-BR" sz="3000" b="1" spc="3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t-BR" sz="3000" b="1" spc="5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assegurada</a:t>
            </a:r>
            <a:r>
              <a:rPr lang="pt-BR" sz="3000" b="1" spc="30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pt-BR" sz="3000" b="1" spc="5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também </a:t>
            </a:r>
            <a:r>
              <a:rPr lang="pt-BR" sz="30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mediante:</a:t>
            </a:r>
          </a:p>
          <a:p>
            <a:pPr marL="12700" marR="13970" indent="50165" algn="just">
              <a:lnSpc>
                <a:spcPts val="2510"/>
              </a:lnSpc>
              <a:spcBef>
                <a:spcPts val="1520"/>
              </a:spcBef>
            </a:pPr>
            <a:endParaRPr lang="pt-B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 indent="50165" algn="just">
              <a:lnSpc>
                <a:spcPct val="80100"/>
              </a:lnSpc>
              <a:spcBef>
                <a:spcPts val="1525"/>
              </a:spcBef>
            </a:pP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t-BR" sz="3000" b="1" spc="1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t-BR" sz="3000" b="1" spc="1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incentivo</a:t>
            </a:r>
            <a:r>
              <a:rPr lang="pt-BR" sz="3000" b="1" spc="17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pt-BR" sz="3000" b="1" spc="16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participação</a:t>
            </a:r>
            <a:r>
              <a:rPr lang="pt-BR" sz="3000" b="1" spc="1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popular</a:t>
            </a:r>
            <a:r>
              <a:rPr lang="pt-BR" sz="3000" b="1" spc="16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3000" b="1" spc="1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realização</a:t>
            </a:r>
            <a:r>
              <a:rPr lang="pt-BR" sz="3000" b="1" spc="17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3000" b="1" spc="-2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audiências</a:t>
            </a:r>
            <a:r>
              <a:rPr lang="pt-BR" sz="3000" b="1" spc="17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públicas,</a:t>
            </a:r>
            <a:r>
              <a:rPr lang="pt-BR" sz="3000" b="1" spc="17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durante</a:t>
            </a:r>
            <a:r>
              <a:rPr lang="pt-BR" sz="3000" b="1" spc="1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</a:t>
            </a:r>
            <a:r>
              <a:rPr lang="pt-BR" sz="3000" b="1" spc="18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processos</a:t>
            </a:r>
            <a:r>
              <a:rPr lang="pt-BR" sz="3000" b="1" spc="17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3000" b="1" spc="1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elaboração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3000" b="1" spc="1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3000" b="1" spc="2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discussão</a:t>
            </a:r>
            <a:r>
              <a:rPr lang="pt-BR" sz="3000" b="1" spc="4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</a:t>
            </a:r>
            <a:r>
              <a:rPr lang="pt-BR" sz="3000" b="1" spc="4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planos,</a:t>
            </a:r>
            <a:r>
              <a:rPr lang="pt-BR" sz="3000" b="1" spc="3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</a:t>
            </a:r>
            <a:r>
              <a:rPr lang="pt-BR" sz="3000" b="1" spc="2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3000" b="1" spc="4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diretrizes</a:t>
            </a:r>
            <a:r>
              <a:rPr lang="pt-BR" sz="3000" b="1" spc="3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orçamentárias </a:t>
            </a:r>
            <a:r>
              <a:rPr lang="pt-BR" sz="3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3000" b="1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orçamentos.</a:t>
            </a:r>
            <a:endParaRPr lang="pt-BR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365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435542"/>
              </p:ext>
            </p:extLst>
          </p:nvPr>
        </p:nvGraphicFramePr>
        <p:xfrm>
          <a:off x="903515" y="2234836"/>
          <a:ext cx="10115261" cy="4329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8049">
                  <a:extLst>
                    <a:ext uri="{9D8B030D-6E8A-4147-A177-3AD203B41FA5}">
                      <a16:colId xmlns:a16="http://schemas.microsoft.com/office/drawing/2014/main" val="3730618562"/>
                    </a:ext>
                  </a:extLst>
                </a:gridCol>
                <a:gridCol w="2785426">
                  <a:extLst>
                    <a:ext uri="{9D8B030D-6E8A-4147-A177-3AD203B41FA5}">
                      <a16:colId xmlns:a16="http://schemas.microsoft.com/office/drawing/2014/main" val="2149755085"/>
                    </a:ext>
                  </a:extLst>
                </a:gridCol>
                <a:gridCol w="2193597">
                  <a:extLst>
                    <a:ext uri="{9D8B030D-6E8A-4147-A177-3AD203B41FA5}">
                      <a16:colId xmlns:a16="http://schemas.microsoft.com/office/drawing/2014/main" val="3964057313"/>
                    </a:ext>
                  </a:extLst>
                </a:gridCol>
                <a:gridCol w="2188189">
                  <a:extLst>
                    <a:ext uri="{9D8B030D-6E8A-4147-A177-3AD203B41FA5}">
                      <a16:colId xmlns:a16="http://schemas.microsoft.com/office/drawing/2014/main" val="1149069241"/>
                    </a:ext>
                  </a:extLst>
                </a:gridCol>
              </a:tblGrid>
              <a:tr h="471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marL="5905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120214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2000" b="1" dirty="0" err="1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Receita</a:t>
                      </a:r>
                      <a:r>
                        <a:rPr sz="2000" b="1" spc="-1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1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391.742.000,00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409.409.564,36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427.873.934,90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764659"/>
                  </a:ext>
                </a:extLst>
              </a:tr>
              <a:tr h="604901"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lang="pt-BR" sz="2000" b="1" spc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Despesa</a:t>
                      </a:r>
                      <a:r>
                        <a:rPr lang="pt-BR" sz="2000" b="1" spc="0" baseline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t-BR" sz="2000" b="1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pt-B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731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391.742.000,00</a:t>
                      </a: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409.409.564,36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427.873.934,90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57335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116839" marR="1020444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2000" b="1" spc="-20" dirty="0" err="1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 err="1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Primário</a:t>
                      </a:r>
                      <a:endParaRPr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79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(5.732.635,69)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(5.991.177,56)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(6.261.379,68)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17596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2000" b="1" dirty="0" err="1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Nominal</a:t>
                      </a:r>
                      <a:r>
                        <a:rPr lang="pt-BR" sz="2000" b="1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(Sem RPPS)</a:t>
                      </a:r>
                      <a:endParaRPr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1811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10.662.191,26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10.033.502,26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10.862.579,59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78369"/>
                  </a:ext>
                </a:extLst>
              </a:tr>
              <a:tr h="699135">
                <a:tc>
                  <a:txBody>
                    <a:bodyPr/>
                    <a:lstStyle/>
                    <a:p>
                      <a:pPr marL="116839" marR="59182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Dívida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Pública Consolidada</a:t>
                      </a:r>
                      <a:endParaRPr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793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algn="ct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23.853.633,47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37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20.342.298,23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16.296.035,39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62736"/>
                  </a:ext>
                </a:extLst>
              </a:tr>
              <a:tr h="521985">
                <a:tc>
                  <a:txBody>
                    <a:bodyPr/>
                    <a:lstStyle/>
                    <a:p>
                      <a:pPr marL="116839" marR="781685">
                        <a:lnSpc>
                          <a:spcPct val="100499"/>
                        </a:lnSpc>
                        <a:spcBef>
                          <a:spcPts val="254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Dívida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Cons. Líquida</a:t>
                      </a:r>
                      <a:endParaRPr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(115.353.862,30)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(127.387.364,56)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(136.249.944,15)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046375"/>
                  </a:ext>
                </a:extLst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1288472" y="1219173"/>
            <a:ext cx="8839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ANEXOS DE METAS FISCAIS</a:t>
            </a:r>
          </a:p>
          <a:p>
            <a:pPr algn="ctr"/>
            <a:r>
              <a:rPr lang="pt-BR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DEMONSTRATIVO I – METAS ANUAIS</a:t>
            </a:r>
          </a:p>
        </p:txBody>
      </p:sp>
      <p:sp>
        <p:nvSpPr>
          <p:cNvPr id="4" name="Retângulo 3"/>
          <p:cNvSpPr/>
          <p:nvPr/>
        </p:nvSpPr>
        <p:spPr>
          <a:xfrm>
            <a:off x="9009187" y="6504472"/>
            <a:ext cx="2009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b="1" dirty="0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r>
              <a:rPr lang="pt-BR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b="1" dirty="0">
                <a:solidFill>
                  <a:srgbClr val="FFFFFF"/>
                </a:solidFill>
                <a:latin typeface="Calibri"/>
                <a:cs typeface="Calibri"/>
              </a:rPr>
              <a:t>Valores</a:t>
            </a:r>
            <a:r>
              <a:rPr lang="pt-BR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b="1" spc="-10" dirty="0">
                <a:solidFill>
                  <a:srgbClr val="FFFFFF"/>
                </a:solidFill>
                <a:latin typeface="Calibri"/>
                <a:cs typeface="Calibri"/>
              </a:rPr>
              <a:t>correntes</a:t>
            </a:r>
            <a:endParaRPr lang="pt-BR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2292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45079" y="299019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264244"/>
              </p:ext>
            </p:extLst>
          </p:nvPr>
        </p:nvGraphicFramePr>
        <p:xfrm>
          <a:off x="432275" y="2238241"/>
          <a:ext cx="11286307" cy="44517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7571">
                  <a:extLst>
                    <a:ext uri="{9D8B030D-6E8A-4147-A177-3AD203B41FA5}">
                      <a16:colId xmlns:a16="http://schemas.microsoft.com/office/drawing/2014/main" val="926170117"/>
                    </a:ext>
                  </a:extLst>
                </a:gridCol>
                <a:gridCol w="2826005">
                  <a:extLst>
                    <a:ext uri="{9D8B030D-6E8A-4147-A177-3AD203B41FA5}">
                      <a16:colId xmlns:a16="http://schemas.microsoft.com/office/drawing/2014/main" val="1961852985"/>
                    </a:ext>
                  </a:extLst>
                </a:gridCol>
                <a:gridCol w="2823474">
                  <a:extLst>
                    <a:ext uri="{9D8B030D-6E8A-4147-A177-3AD203B41FA5}">
                      <a16:colId xmlns:a16="http://schemas.microsoft.com/office/drawing/2014/main" val="4212870615"/>
                    </a:ext>
                  </a:extLst>
                </a:gridCol>
                <a:gridCol w="2819257">
                  <a:extLst>
                    <a:ext uri="{9D8B030D-6E8A-4147-A177-3AD203B41FA5}">
                      <a16:colId xmlns:a16="http://schemas.microsoft.com/office/drawing/2014/main" val="3779773981"/>
                    </a:ext>
                  </a:extLst>
                </a:gridCol>
              </a:tblGrid>
              <a:tr h="4786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Previsto</a:t>
                      </a:r>
                      <a:r>
                        <a:rPr sz="2000" b="1" spc="-1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Realizado</a:t>
                      </a:r>
                      <a:r>
                        <a:rPr sz="2000" b="1" spc="-4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Variação</a:t>
                      </a:r>
                      <a:endPara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160415"/>
                  </a:ext>
                </a:extLst>
              </a:tr>
              <a:tr h="572372">
                <a:tc>
                  <a:txBody>
                    <a:bodyPr/>
                    <a:lstStyle/>
                    <a:p>
                      <a:pPr marL="11874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20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Receita</a:t>
                      </a:r>
                      <a:r>
                        <a:rPr sz="2000" b="1" spc="-114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143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287.428.000,00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370.325.425,51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82.897.425,51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37522"/>
                  </a:ext>
                </a:extLst>
              </a:tr>
              <a:tr h="399298">
                <a:tc>
                  <a:txBody>
                    <a:bodyPr/>
                    <a:lstStyle/>
                    <a:p>
                      <a:pPr marL="118745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2000" b="1" spc="-1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Despesa</a:t>
                      </a:r>
                      <a:r>
                        <a:rPr sz="2000" b="1" spc="-6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287.428.000,00</a:t>
                      </a: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366.646.761,92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79.218.761,92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964186"/>
                  </a:ext>
                </a:extLst>
              </a:tr>
              <a:tr h="686115">
                <a:tc>
                  <a:txBody>
                    <a:bodyPr/>
                    <a:lstStyle/>
                    <a:p>
                      <a:pPr marL="118745" marR="895985" indent="0" defTabSz="914400" eaLnBrk="1" fontAlgn="auto" latinLnBrk="0" hangingPunct="1">
                        <a:lnSpc>
                          <a:spcPct val="101899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2000" b="1" spc="-2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Primário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730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(17.841.817,10)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(22.087.011,96)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(4.245.194,86)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182493"/>
                  </a:ext>
                </a:extLst>
              </a:tr>
              <a:tr h="645046">
                <a:tc>
                  <a:txBody>
                    <a:bodyPr/>
                    <a:lstStyle/>
                    <a:p>
                      <a:pPr marL="118745" marR="895985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2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2000" b="1" spc="-2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Nominal</a:t>
                      </a:r>
                      <a:r>
                        <a:rPr lang="pt-BR"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(Sem</a:t>
                      </a:r>
                      <a:r>
                        <a:rPr lang="pt-BR" sz="2000" b="1" spc="-1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RPPS)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920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10.358.241,02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(26.509.110,43)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(36.867.351,45)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73431"/>
                  </a:ext>
                </a:extLst>
              </a:tr>
              <a:tr h="685842">
                <a:tc>
                  <a:txBody>
                    <a:bodyPr/>
                    <a:lstStyle/>
                    <a:p>
                      <a:pPr marL="118745" marR="6502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Dívida</a:t>
                      </a:r>
                      <a:r>
                        <a:rPr sz="2000" b="1" spc="-3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Púb. </a:t>
                      </a:r>
                      <a:r>
                        <a:rPr sz="2000" b="1" spc="-2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Consolidada</a:t>
                      </a:r>
                      <a:r>
                        <a:rPr lang="pt-BR"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857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23.494.746,97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23.246.671,84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(248.075,13)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824729"/>
                  </a:ext>
                </a:extLst>
              </a:tr>
              <a:tr h="685842">
                <a:tc>
                  <a:txBody>
                    <a:bodyPr/>
                    <a:lstStyle/>
                    <a:p>
                      <a:pPr marL="118745" marR="6445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Dívida</a:t>
                      </a:r>
                      <a:r>
                        <a:rPr sz="2000" b="1" spc="-8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Cons. Líquida</a:t>
                      </a:r>
                      <a:endPara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857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(101.923.360,96)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(6.042.065,49)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95.881.295,47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397782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56138" y="1288021"/>
            <a:ext cx="9608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u="sng" dirty="0"/>
              <a:t>DEMONSTRATIVO II  - AVALIAÇÃO DO COMPRIMENTO DAS METAS FISCAIS DO EXERCÍCIO ANTERIOR</a:t>
            </a:r>
          </a:p>
        </p:txBody>
      </p:sp>
    </p:spTree>
    <p:extLst>
      <p:ext uri="{BB962C8B-B14F-4D97-AF65-F5344CB8AC3E}">
        <p14:creationId xmlns:p14="http://schemas.microsoft.com/office/powerpoint/2010/main" val="969902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700266" y="1369496"/>
            <a:ext cx="102187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DEMONSTRATIVO III – METAS FISCAIS ATUAIS COMPARADAS </a:t>
            </a:r>
          </a:p>
          <a:p>
            <a:pPr algn="ctr"/>
            <a:r>
              <a:rPr lang="pt-BR" sz="2500" b="1" u="sng" dirty="0">
                <a:latin typeface="Calibri" panose="020F0502020204030204" pitchFamily="34" charset="0"/>
                <a:cs typeface="Calibri" panose="020F0502020204030204" pitchFamily="34" charset="0"/>
              </a:rPr>
              <a:t>COM AS FIXADAS NOS TRÊS EXERCÍCIOS ANTERIORES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814321"/>
              </p:ext>
            </p:extLst>
          </p:nvPr>
        </p:nvGraphicFramePr>
        <p:xfrm>
          <a:off x="533720" y="2231270"/>
          <a:ext cx="11255190" cy="4336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9057">
                  <a:extLst>
                    <a:ext uri="{9D8B030D-6E8A-4147-A177-3AD203B41FA5}">
                      <a16:colId xmlns:a16="http://schemas.microsoft.com/office/drawing/2014/main" val="1849825515"/>
                    </a:ext>
                  </a:extLst>
                </a:gridCol>
                <a:gridCol w="1576026">
                  <a:extLst>
                    <a:ext uri="{9D8B030D-6E8A-4147-A177-3AD203B41FA5}">
                      <a16:colId xmlns:a16="http://schemas.microsoft.com/office/drawing/2014/main" val="3726001657"/>
                    </a:ext>
                  </a:extLst>
                </a:gridCol>
                <a:gridCol w="1753443">
                  <a:extLst>
                    <a:ext uri="{9D8B030D-6E8A-4147-A177-3AD203B41FA5}">
                      <a16:colId xmlns:a16="http://schemas.microsoft.com/office/drawing/2014/main" val="2387743682"/>
                    </a:ext>
                  </a:extLst>
                </a:gridCol>
                <a:gridCol w="1765048">
                  <a:extLst>
                    <a:ext uri="{9D8B030D-6E8A-4147-A177-3AD203B41FA5}">
                      <a16:colId xmlns:a16="http://schemas.microsoft.com/office/drawing/2014/main" val="2781402798"/>
                    </a:ext>
                  </a:extLst>
                </a:gridCol>
                <a:gridCol w="1760902">
                  <a:extLst>
                    <a:ext uri="{9D8B030D-6E8A-4147-A177-3AD203B41FA5}">
                      <a16:colId xmlns:a16="http://schemas.microsoft.com/office/drawing/2014/main" val="3343714490"/>
                    </a:ext>
                  </a:extLst>
                </a:gridCol>
                <a:gridCol w="1647323">
                  <a:extLst>
                    <a:ext uri="{9D8B030D-6E8A-4147-A177-3AD203B41FA5}">
                      <a16:colId xmlns:a16="http://schemas.microsoft.com/office/drawing/2014/main" val="242287865"/>
                    </a:ext>
                  </a:extLst>
                </a:gridCol>
                <a:gridCol w="1763391">
                  <a:extLst>
                    <a:ext uri="{9D8B030D-6E8A-4147-A177-3AD203B41FA5}">
                      <a16:colId xmlns:a16="http://schemas.microsoft.com/office/drawing/2014/main" val="2747834030"/>
                    </a:ext>
                  </a:extLst>
                </a:gridCol>
              </a:tblGrid>
              <a:tr h="3456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0" marR="120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2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1500" b="1" spc="-2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15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500" dirty="0">
                        <a:latin typeface="Calibri"/>
                        <a:cs typeface="Calibri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896271"/>
                  </a:ext>
                </a:extLst>
              </a:tr>
              <a:tr h="581773">
                <a:tc>
                  <a:txBody>
                    <a:bodyPr/>
                    <a:lstStyle/>
                    <a:p>
                      <a:pPr marL="135255" marR="73660" algn="l">
                        <a:lnSpc>
                          <a:spcPct val="119300"/>
                        </a:lnSpc>
                        <a:spcBef>
                          <a:spcPts val="280"/>
                        </a:spcBef>
                      </a:pPr>
                      <a:r>
                        <a:rPr sz="1500" b="1" spc="-2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Receita</a:t>
                      </a:r>
                      <a:r>
                        <a:rPr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5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3556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236.712.269,00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287.248.000,00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340.860.000,00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391.742.000,00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409.409.564,36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427.873.934,90</a:t>
                      </a:r>
                      <a:endParaRPr sz="15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797384"/>
                  </a:ext>
                </a:extLst>
              </a:tr>
              <a:tr h="615024">
                <a:tc>
                  <a:txBody>
                    <a:bodyPr/>
                    <a:lstStyle/>
                    <a:p>
                      <a:pPr marL="97155" marR="43180" indent="0" algn="l" defTabSz="914400" eaLnBrk="1" fontAlgn="auto" latinLnBrk="0" hangingPunct="1">
                        <a:lnSpc>
                          <a:spcPts val="203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500" b="1" spc="-2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Despesa</a:t>
                      </a:r>
                      <a:r>
                        <a:rPr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5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98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236.712.269,00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287.248.000,00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340.860.000,00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391.742.000,00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409.409.564,36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427.873.934,90</a:t>
                      </a:r>
                      <a:endParaRPr sz="15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353487"/>
                  </a:ext>
                </a:extLst>
              </a:tr>
              <a:tr h="709739">
                <a:tc>
                  <a:txBody>
                    <a:bodyPr/>
                    <a:lstStyle/>
                    <a:p>
                      <a:pPr marL="85090" marR="35560" indent="0" algn="l" defTabSz="914400" eaLnBrk="1" fontAlgn="auto" latinLnBrk="0" hangingPunct="1">
                        <a:lnSpc>
                          <a:spcPts val="167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5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Result. </a:t>
                      </a:r>
                      <a:r>
                        <a:rPr sz="1500" b="1" spc="-2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Primário</a:t>
                      </a:r>
                      <a:r>
                        <a:rPr lang="pt-BR"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476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(25.138.164,29)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(17.841.817,10)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(17.338.224,80)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(5.732.635,69)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(5.991.177,56)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latin typeface="Calibri"/>
                          <a:cs typeface="Calibri"/>
                        </a:rPr>
                        <a:t>(6.261.379,68)</a:t>
                      </a:r>
                      <a:endParaRPr sz="1500" b="1" dirty="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09405"/>
                  </a:ext>
                </a:extLst>
              </a:tr>
              <a:tr h="936934">
                <a:tc>
                  <a:txBody>
                    <a:bodyPr/>
                    <a:lstStyle/>
                    <a:p>
                      <a:pPr marL="89535" marR="38735" indent="0" algn="l" defTabSz="914400" eaLnBrk="1" fontAlgn="auto" latinLnBrk="0" hangingPunct="1">
                        <a:lnSpc>
                          <a:spcPts val="167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5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Result. </a:t>
                      </a:r>
                      <a:r>
                        <a:rPr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Nominal</a:t>
                      </a:r>
                      <a:r>
                        <a:rPr lang="pt-BR"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(Sem</a:t>
                      </a:r>
                      <a:r>
                        <a:rPr lang="pt-BR" sz="1500" b="1" spc="-2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RPPS)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985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2.375.140,09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10.358.241,02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2.768.310,08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10.662.191,26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10.033.502.26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pt-BR" sz="1500" b="1" dirty="0">
                          <a:latin typeface="Calibri"/>
                          <a:cs typeface="Calibri"/>
                        </a:rPr>
                        <a:t>10.862.579,59</a:t>
                      </a:r>
                      <a:endParaRPr sz="15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581674"/>
                  </a:ext>
                </a:extLst>
              </a:tr>
              <a:tr h="427203">
                <a:tc>
                  <a:txBody>
                    <a:bodyPr/>
                    <a:lstStyle/>
                    <a:p>
                      <a:pPr marL="98425" marR="39370" algn="l">
                        <a:lnSpc>
                          <a:spcPts val="1670"/>
                        </a:lnSpc>
                        <a:spcBef>
                          <a:spcPts val="509"/>
                        </a:spcBef>
                      </a:pPr>
                      <a:r>
                        <a:rPr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Dív.Púb. </a:t>
                      </a:r>
                      <a:r>
                        <a:rPr sz="15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Consol.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476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21.550.244,01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23.494.747,97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28.275.113,77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23.853.633,47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20.342.298,23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pt-BR" sz="1500" b="1" dirty="0">
                          <a:latin typeface="Calibri"/>
                          <a:cs typeface="Calibri"/>
                        </a:rPr>
                        <a:t>16.296.035,39</a:t>
                      </a:r>
                      <a:endParaRPr sz="1500" b="1" dirty="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44870"/>
                  </a:ext>
                </a:extLst>
              </a:tr>
              <a:tr h="489342">
                <a:tc>
                  <a:txBody>
                    <a:bodyPr/>
                    <a:lstStyle/>
                    <a:p>
                      <a:pPr marL="132080" marR="80645" algn="l">
                        <a:lnSpc>
                          <a:spcPct val="93300"/>
                        </a:lnSpc>
                        <a:spcBef>
                          <a:spcPts val="105"/>
                        </a:spcBef>
                      </a:pPr>
                      <a:r>
                        <a:rPr sz="15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Dív. Consol. </a:t>
                      </a:r>
                      <a:r>
                        <a:rPr sz="15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Líquida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333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(91.565.119,94)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(101.923.360,96)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(104.691.671,04)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(115.353.862,30)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20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(125.387.364,56)</a:t>
                      </a:r>
                      <a:endParaRPr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1500" b="1" dirty="0">
                          <a:latin typeface="Calibri"/>
                          <a:cs typeface="Calibri"/>
                        </a:rPr>
                        <a:t>(136.249.944,15)</a:t>
                      </a:r>
                      <a:endParaRPr sz="1500" b="1" dirty="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901425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9779321" y="6492313"/>
            <a:ext cx="2009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b="1" dirty="0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r>
              <a:rPr lang="pt-BR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b="1" dirty="0">
                <a:solidFill>
                  <a:srgbClr val="FFFFFF"/>
                </a:solidFill>
                <a:latin typeface="Calibri"/>
                <a:cs typeface="Calibri"/>
              </a:rPr>
              <a:t>Valores</a:t>
            </a:r>
            <a:r>
              <a:rPr lang="pt-BR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b="1" spc="-10" dirty="0">
                <a:solidFill>
                  <a:srgbClr val="FFFFFF"/>
                </a:solidFill>
                <a:latin typeface="Calibri"/>
                <a:cs typeface="Calibri"/>
              </a:rPr>
              <a:t>correntes</a:t>
            </a:r>
            <a:endParaRPr lang="pt-BR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0712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350539"/>
              </p:ext>
            </p:extLst>
          </p:nvPr>
        </p:nvGraphicFramePr>
        <p:xfrm>
          <a:off x="1669101" y="2413454"/>
          <a:ext cx="9355949" cy="15445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3377">
                  <a:extLst>
                    <a:ext uri="{9D8B030D-6E8A-4147-A177-3AD203B41FA5}">
                      <a16:colId xmlns:a16="http://schemas.microsoft.com/office/drawing/2014/main" val="91089252"/>
                    </a:ext>
                  </a:extLst>
                </a:gridCol>
                <a:gridCol w="2427279">
                  <a:extLst>
                    <a:ext uri="{9D8B030D-6E8A-4147-A177-3AD203B41FA5}">
                      <a16:colId xmlns:a16="http://schemas.microsoft.com/office/drawing/2014/main" val="1896054291"/>
                    </a:ext>
                  </a:extLst>
                </a:gridCol>
                <a:gridCol w="2428750">
                  <a:extLst>
                    <a:ext uri="{9D8B030D-6E8A-4147-A177-3AD203B41FA5}">
                      <a16:colId xmlns:a16="http://schemas.microsoft.com/office/drawing/2014/main" val="2281382577"/>
                    </a:ext>
                  </a:extLst>
                </a:gridCol>
                <a:gridCol w="2426543">
                  <a:extLst>
                    <a:ext uri="{9D8B030D-6E8A-4147-A177-3AD203B41FA5}">
                      <a16:colId xmlns:a16="http://schemas.microsoft.com/office/drawing/2014/main" val="836255080"/>
                    </a:ext>
                  </a:extLst>
                </a:gridCol>
              </a:tblGrid>
              <a:tr h="426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578867"/>
                  </a:ext>
                </a:extLst>
              </a:tr>
              <a:tr h="1118508">
                <a:tc>
                  <a:txBody>
                    <a:bodyPr/>
                    <a:lstStyle/>
                    <a:p>
                      <a:pPr marL="290830" marR="215265" indent="-3810" algn="ctr">
                        <a:lnSpc>
                          <a:spcPct val="99800"/>
                        </a:lnSpc>
                        <a:spcBef>
                          <a:spcPts val="21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Total </a:t>
                      </a:r>
                      <a:r>
                        <a:rPr sz="2300" b="1" spc="-3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Patrimônio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Líquido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204.893.999,64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205.051.498,84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184.324.801,26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710835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743740"/>
              </p:ext>
            </p:extLst>
          </p:nvPr>
        </p:nvGraphicFramePr>
        <p:xfrm>
          <a:off x="1669102" y="4198711"/>
          <a:ext cx="9355949" cy="19532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510">
                  <a:extLst>
                    <a:ext uri="{9D8B030D-6E8A-4147-A177-3AD203B41FA5}">
                      <a16:colId xmlns:a16="http://schemas.microsoft.com/office/drawing/2014/main" val="3147492506"/>
                    </a:ext>
                  </a:extLst>
                </a:gridCol>
                <a:gridCol w="2458391">
                  <a:extLst>
                    <a:ext uri="{9D8B030D-6E8A-4147-A177-3AD203B41FA5}">
                      <a16:colId xmlns:a16="http://schemas.microsoft.com/office/drawing/2014/main" val="3752767574"/>
                    </a:ext>
                  </a:extLst>
                </a:gridCol>
                <a:gridCol w="2459856">
                  <a:extLst>
                    <a:ext uri="{9D8B030D-6E8A-4147-A177-3AD203B41FA5}">
                      <a16:colId xmlns:a16="http://schemas.microsoft.com/office/drawing/2014/main" val="4260534247"/>
                    </a:ext>
                  </a:extLst>
                </a:gridCol>
                <a:gridCol w="2456192">
                  <a:extLst>
                    <a:ext uri="{9D8B030D-6E8A-4147-A177-3AD203B41FA5}">
                      <a16:colId xmlns:a16="http://schemas.microsoft.com/office/drawing/2014/main" val="4281587500"/>
                    </a:ext>
                  </a:extLst>
                </a:gridCol>
              </a:tblGrid>
              <a:tr h="426720">
                <a:tc gridSpan="4">
                  <a:txBody>
                    <a:bodyPr/>
                    <a:lstStyle/>
                    <a:p>
                      <a:pPr marL="4572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REGIME</a:t>
                      </a:r>
                      <a:r>
                        <a:rPr sz="2300" b="1" spc="-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PREVIDENCIÁRIO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63949412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343377"/>
                  </a:ext>
                </a:extLst>
              </a:tr>
              <a:tr h="1100455">
                <a:tc>
                  <a:txBody>
                    <a:bodyPr/>
                    <a:lstStyle/>
                    <a:p>
                      <a:pPr marL="251460" marR="172720" indent="-11430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 </a:t>
                      </a:r>
                      <a:r>
                        <a:rPr sz="23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Patrimônio </a:t>
                      </a: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Líquido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6.060.974,27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5.783.462,34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2.681.397,22</a:t>
                      </a:r>
                      <a:endParaRPr sz="23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186474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1547477" y="1439277"/>
            <a:ext cx="981768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DEMONSTRATIVO IV – EVOLUÇÃO DO PATRIMÔNIO LÍQUIDO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927281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68830" y="365125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040780"/>
              </p:ext>
            </p:extLst>
          </p:nvPr>
        </p:nvGraphicFramePr>
        <p:xfrm>
          <a:off x="2040075" y="2583271"/>
          <a:ext cx="8373109" cy="3953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9950">
                  <a:extLst>
                    <a:ext uri="{9D8B030D-6E8A-4147-A177-3AD203B41FA5}">
                      <a16:colId xmlns:a16="http://schemas.microsoft.com/office/drawing/2014/main" val="827382858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251677268"/>
                    </a:ext>
                  </a:extLst>
                </a:gridCol>
                <a:gridCol w="2245360">
                  <a:extLst>
                    <a:ext uri="{9D8B030D-6E8A-4147-A177-3AD203B41FA5}">
                      <a16:colId xmlns:a16="http://schemas.microsoft.com/office/drawing/2014/main" val="464318661"/>
                    </a:ext>
                  </a:extLst>
                </a:gridCol>
                <a:gridCol w="2070099">
                  <a:extLst>
                    <a:ext uri="{9D8B030D-6E8A-4147-A177-3AD203B41FA5}">
                      <a16:colId xmlns:a16="http://schemas.microsoft.com/office/drawing/2014/main" val="2780169974"/>
                    </a:ext>
                  </a:extLst>
                </a:gridCol>
              </a:tblGrid>
              <a:tr h="534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2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2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2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pt-BR" sz="2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624119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marL="320040" marR="246379" indent="-1270" algn="ctr">
                        <a:lnSpc>
                          <a:spcPct val="99700"/>
                        </a:lnSpc>
                        <a:spcBef>
                          <a:spcPts val="229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Receitas Realizadas (Alienação</a:t>
                      </a:r>
                      <a:r>
                        <a:rPr sz="2200" b="1" spc="-1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2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ativos)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35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1435" algn="ctr">
                        <a:lnSpc>
                          <a:spcPct val="100000"/>
                        </a:lnSpc>
                      </a:pP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270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lang="pt-BR" sz="22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9.143,17</a:t>
                      </a:r>
                      <a:endParaRPr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35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8419" algn="ctr">
                        <a:lnSpc>
                          <a:spcPct val="100000"/>
                        </a:lnSpc>
                      </a:pP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334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lang="pt-BR" sz="22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449.279,02</a:t>
                      </a:r>
                      <a:endParaRPr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35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3975" algn="ctr">
                        <a:lnSpc>
                          <a:spcPct val="100000"/>
                        </a:lnSpc>
                      </a:pP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889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lang="pt-BR" sz="22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319.708,99</a:t>
                      </a:r>
                      <a:endParaRPr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607031"/>
                  </a:ext>
                </a:extLst>
              </a:tr>
              <a:tr h="992505">
                <a:tc>
                  <a:txBody>
                    <a:bodyPr/>
                    <a:lstStyle/>
                    <a:p>
                      <a:pPr marL="450850" marR="398145" indent="10668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Despesas </a:t>
                      </a:r>
                      <a:r>
                        <a:rPr sz="22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Executadas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14478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9530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lang="pt-BR" sz="22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145.827,93</a:t>
                      </a:r>
                      <a:endParaRPr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5244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lang="pt-BR" sz="22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648.142,14</a:t>
                      </a:r>
                      <a:endParaRPr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0800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lang="pt-BR" sz="22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0,00</a:t>
                      </a:r>
                      <a:endParaRPr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181541"/>
                  </a:ext>
                </a:extLst>
              </a:tr>
              <a:tr h="993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Saldo</a:t>
                      </a:r>
                      <a:r>
                        <a:rPr sz="2200" b="1" spc="-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Financeiro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915"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</a:t>
                      </a:r>
                      <a:r>
                        <a:rPr sz="2000" b="1" spc="-1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(a-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d)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sz="2000" b="1" spc="-1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(h)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0353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lang="pt-BR" sz="2200" b="1" spc="-5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264,15</a:t>
                      </a:r>
                      <a:endParaRPr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1955"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(h)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(b-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e)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67359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lang="pt-BR" sz="2200" b="1" spc="-5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136.948,91</a:t>
                      </a:r>
                      <a:endParaRPr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6260"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(i)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2000" b="1" spc="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</a:t>
                      </a:r>
                      <a:r>
                        <a:rPr sz="2000" b="1" spc="-1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sz="2000" b="1" spc="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f)</a:t>
                      </a:r>
                      <a:endParaRPr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6352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lang="pt-BR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335.812,03</a:t>
                      </a:r>
                      <a:endParaRPr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660123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120775" y="1362699"/>
            <a:ext cx="106681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DEMONSTRATIVO V – ORIGEM E APLICAÇÃO DOS RECURSOS OBTIDOS POR ALIENAÇÃO DE ATIVOS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089345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046503"/>
              </p:ext>
            </p:extLst>
          </p:nvPr>
        </p:nvGraphicFramePr>
        <p:xfrm>
          <a:off x="1591038" y="2717075"/>
          <a:ext cx="9355637" cy="32770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3239">
                  <a:extLst>
                    <a:ext uri="{9D8B030D-6E8A-4147-A177-3AD203B41FA5}">
                      <a16:colId xmlns:a16="http://schemas.microsoft.com/office/drawing/2014/main" val="3317762815"/>
                    </a:ext>
                  </a:extLst>
                </a:gridCol>
                <a:gridCol w="1877813">
                  <a:extLst>
                    <a:ext uri="{9D8B030D-6E8A-4147-A177-3AD203B41FA5}">
                      <a16:colId xmlns:a16="http://schemas.microsoft.com/office/drawing/2014/main" val="3757455780"/>
                    </a:ext>
                  </a:extLst>
                </a:gridCol>
                <a:gridCol w="2512645">
                  <a:extLst>
                    <a:ext uri="{9D8B030D-6E8A-4147-A177-3AD203B41FA5}">
                      <a16:colId xmlns:a16="http://schemas.microsoft.com/office/drawing/2014/main" val="1329426816"/>
                    </a:ext>
                  </a:extLst>
                </a:gridCol>
                <a:gridCol w="2511940">
                  <a:extLst>
                    <a:ext uri="{9D8B030D-6E8A-4147-A177-3AD203B41FA5}">
                      <a16:colId xmlns:a16="http://schemas.microsoft.com/office/drawing/2014/main" val="3290523811"/>
                    </a:ext>
                  </a:extLst>
                </a:gridCol>
              </a:tblGrid>
              <a:tr h="782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r>
                        <a:rPr lang="pt-BR"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247798"/>
                  </a:ext>
                </a:extLst>
              </a:tr>
              <a:tr h="883919">
                <a:tc>
                  <a:txBody>
                    <a:bodyPr/>
                    <a:lstStyle/>
                    <a:p>
                      <a:pPr marL="149225" marR="93980" indent="399415">
                        <a:lnSpc>
                          <a:spcPts val="2630"/>
                        </a:lnSpc>
                        <a:spcBef>
                          <a:spcPts val="81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Receitas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Previdenciárias</a:t>
                      </a:r>
                      <a:endParaRPr sz="2300" b="1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0350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19.130.046,01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23.797.451,46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27.785.165,42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0636"/>
                  </a:ext>
                </a:extLst>
              </a:tr>
              <a:tr h="845819">
                <a:tc>
                  <a:txBody>
                    <a:bodyPr/>
                    <a:lstStyle/>
                    <a:p>
                      <a:pPr marL="149225" marR="93980" indent="34290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Despesas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Previdenciárias</a:t>
                      </a:r>
                      <a:endParaRPr sz="2300" b="1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6921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ct val="100000"/>
                        </a:lnSpc>
                        <a:spcBef>
                          <a:spcPts val="188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18.788.932,39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8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188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22.646.799,18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8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188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25.969.812,32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38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803192"/>
                  </a:ext>
                </a:extLst>
              </a:tr>
              <a:tr h="764540">
                <a:tc>
                  <a:txBody>
                    <a:bodyPr/>
                    <a:lstStyle/>
                    <a:p>
                      <a:pPr marL="191770" marR="147955" indent="254000">
                        <a:lnSpc>
                          <a:spcPct val="101800"/>
                        </a:lnSpc>
                        <a:spcBef>
                          <a:spcPts val="210"/>
                        </a:spcBef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Resultado </a:t>
                      </a:r>
                      <a:r>
                        <a:rPr sz="23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Previdenciário</a:t>
                      </a:r>
                      <a:endParaRPr sz="2300" b="1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266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algn="ctr">
                        <a:lnSpc>
                          <a:spcPct val="100000"/>
                        </a:lnSpc>
                        <a:spcBef>
                          <a:spcPts val="154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341.113,62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5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154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1.150.652,28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5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00000"/>
                        </a:lnSpc>
                        <a:spcBef>
                          <a:spcPts val="1540"/>
                        </a:spcBef>
                      </a:pPr>
                      <a:r>
                        <a:rPr lang="pt-BR" sz="23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1.815.353,10</a:t>
                      </a:r>
                      <a:endParaRPr sz="2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5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347961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591038" y="1453771"/>
            <a:ext cx="9828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DEMONSTRATIVO VI – RECEITAS, DESPESAS PREVIDENCIÁRIAS E PROJEÇÃO ATUARIAL DO RPPS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4036201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372756"/>
              </p:ext>
            </p:extLst>
          </p:nvPr>
        </p:nvGraphicFramePr>
        <p:xfrm>
          <a:off x="745705" y="2099262"/>
          <a:ext cx="10346971" cy="44991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9577">
                  <a:extLst>
                    <a:ext uri="{9D8B030D-6E8A-4147-A177-3AD203B41FA5}">
                      <a16:colId xmlns:a16="http://schemas.microsoft.com/office/drawing/2014/main" val="3591213041"/>
                    </a:ext>
                  </a:extLst>
                </a:gridCol>
                <a:gridCol w="2441990">
                  <a:extLst>
                    <a:ext uri="{9D8B030D-6E8A-4147-A177-3AD203B41FA5}">
                      <a16:colId xmlns:a16="http://schemas.microsoft.com/office/drawing/2014/main" val="1482574862"/>
                    </a:ext>
                  </a:extLst>
                </a:gridCol>
                <a:gridCol w="2778110">
                  <a:extLst>
                    <a:ext uri="{9D8B030D-6E8A-4147-A177-3AD203B41FA5}">
                      <a16:colId xmlns:a16="http://schemas.microsoft.com/office/drawing/2014/main" val="3996421379"/>
                    </a:ext>
                  </a:extLst>
                </a:gridCol>
                <a:gridCol w="2777294">
                  <a:extLst>
                    <a:ext uri="{9D8B030D-6E8A-4147-A177-3AD203B41FA5}">
                      <a16:colId xmlns:a16="http://schemas.microsoft.com/office/drawing/2014/main" val="4098633352"/>
                    </a:ext>
                  </a:extLst>
                </a:gridCol>
              </a:tblGrid>
              <a:tr h="319989">
                <a:tc gridSpan="2">
                  <a:txBody>
                    <a:bodyPr/>
                    <a:lstStyle/>
                    <a:p>
                      <a:pPr marL="72834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PASSIVOS</a:t>
                      </a: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CONTINGENTES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175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8895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PROVIDÊNCIAS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37702543"/>
                  </a:ext>
                </a:extLst>
              </a:tr>
              <a:tr h="329162">
                <a:tc>
                  <a:txBody>
                    <a:bodyPr/>
                    <a:lstStyle/>
                    <a:p>
                      <a:pPr marL="6096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Descrição</a:t>
                      </a:r>
                      <a:endPara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8255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500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Descrição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332544"/>
                  </a:ext>
                </a:extLst>
              </a:tr>
              <a:tr h="5205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07645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lang="pt-BR"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134.278.443,79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Utilização</a:t>
                      </a:r>
                      <a:r>
                        <a:rPr sz="2000" b="1" spc="-9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</a:t>
                      </a:r>
                      <a:r>
                        <a:rPr sz="2000" b="1" spc="-4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Reserva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07645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lang="pt-BR"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134.278.443,79</a:t>
                      </a:r>
                      <a:endParaRPr lang="pt-BR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981105"/>
                  </a:ext>
                </a:extLst>
              </a:tr>
              <a:tr h="2590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864"/>
                        </a:lnSpc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sz="2000" b="1" spc="-5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Contingência</a:t>
                      </a:r>
                      <a:r>
                        <a:rPr sz="2000" b="1" spc="-3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para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014045"/>
                  </a:ext>
                </a:extLst>
              </a:tr>
              <a:tr h="2590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9"/>
                        </a:lnSpc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abertura</a:t>
                      </a:r>
                      <a:r>
                        <a:rPr sz="2000" b="1" spc="-4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sz="2000" b="1" spc="-6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Créditos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812603"/>
                  </a:ext>
                </a:extLst>
              </a:tr>
              <a:tr h="202678">
                <a:tc>
                  <a:txBody>
                    <a:bodyPr/>
                    <a:lstStyle/>
                    <a:p>
                      <a:pPr marL="57150" algn="ctr">
                        <a:lnSpc>
                          <a:spcPts val="1780"/>
                        </a:lnSpc>
                      </a:pPr>
                      <a:r>
                        <a:rPr lang="pt-BR" sz="2000" b="1" spc="-6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3.093</a:t>
                      </a:r>
                      <a:r>
                        <a:rPr sz="2000" b="1" spc="-6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Ações</a:t>
                      </a:r>
                      <a:r>
                        <a:rPr sz="2000" b="1" spc="-3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cíveis</a:t>
                      </a:r>
                      <a:r>
                        <a:rPr lang="pt-BR"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 criminais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0"/>
                        </a:lnSpc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Adicionais,</a:t>
                      </a:r>
                      <a:r>
                        <a:rPr sz="2000" b="1" spc="-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conforme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529206"/>
                  </a:ext>
                </a:extLst>
              </a:tr>
              <a:tr h="316173">
                <a:tc>
                  <a:txBody>
                    <a:bodyPr/>
                    <a:lstStyle/>
                    <a:p>
                      <a:pPr marL="60960" algn="ctr">
                        <a:lnSpc>
                          <a:spcPts val="1785"/>
                        </a:lnSpc>
                      </a:pPr>
                      <a:r>
                        <a:rPr lang="pt-BR"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130.713.732,60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5"/>
                        </a:lnSpc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descrito</a:t>
                      </a:r>
                      <a:r>
                        <a:rPr sz="2000" b="1" spc="-6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r>
                        <a:rPr sz="2000" b="1" spc="-3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</a:t>
                      </a:r>
                      <a:r>
                        <a:rPr sz="2000" b="1" spc="-3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5º,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III,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320668"/>
                  </a:ext>
                </a:extLst>
              </a:tr>
              <a:tr h="6328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algn="ctr">
                        <a:lnSpc>
                          <a:spcPct val="100000"/>
                        </a:lnSpc>
                      </a:pPr>
                      <a:r>
                        <a:rPr lang="pt-BR" sz="2000" b="1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r>
                        <a:rPr sz="2000" b="1" spc="-3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Ações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9"/>
                        </a:lnSpc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</a:t>
                      </a:r>
                      <a:r>
                        <a:rPr sz="2000" b="1" spc="-2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LRF;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-Abertura</a:t>
                      </a:r>
                      <a:r>
                        <a:rPr sz="2000" b="1" spc="-4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</a:t>
                      </a:r>
                      <a:r>
                        <a:rPr sz="2000" b="1" spc="-5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Créditos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203256"/>
                  </a:ext>
                </a:extLst>
              </a:tr>
              <a:tr h="316173">
                <a:tc>
                  <a:txBody>
                    <a:bodyPr/>
                    <a:lstStyle/>
                    <a:p>
                      <a:pPr marL="63500" algn="ctr">
                        <a:lnSpc>
                          <a:spcPts val="1830"/>
                        </a:lnSpc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trabalhistas</a:t>
                      </a:r>
                      <a:endPara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55"/>
                        </a:lnSpc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Adicionais</a:t>
                      </a:r>
                      <a:r>
                        <a:rPr sz="2000" b="1" spc="-7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2000" b="1" spc="-3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partir</a:t>
                      </a:r>
                      <a:r>
                        <a:rPr sz="2000" b="1" spc="-5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</a:t>
                      </a:r>
                      <a:endParaRPr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360724"/>
                  </a:ext>
                </a:extLst>
              </a:tr>
              <a:tr h="488691">
                <a:tc>
                  <a:txBody>
                    <a:bodyPr/>
                    <a:lstStyle/>
                    <a:p>
                      <a:pPr marL="64135" algn="ctr">
                        <a:lnSpc>
                          <a:spcPts val="2000"/>
                        </a:lnSpc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3.564.711,19</a:t>
                      </a:r>
                      <a:endParaRPr sz="20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695"/>
                        </a:lnSpc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cancelamento</a:t>
                      </a:r>
                      <a:r>
                        <a:rPr sz="2000" b="1" spc="-4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endParaRPr sz="20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118745">
                        <a:lnSpc>
                          <a:spcPts val="2010"/>
                        </a:lnSpc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dotações</a:t>
                      </a:r>
                      <a:r>
                        <a:rPr sz="2000" b="1" spc="-5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2000" b="1" spc="-6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despesas</a:t>
                      </a:r>
                      <a:endParaRPr sz="20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219405"/>
                  </a:ext>
                </a:extLst>
              </a:tr>
              <a:tr h="384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810"/>
                        </a:lnSpc>
                      </a:pPr>
                      <a:r>
                        <a:rPr sz="23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discricionárias.</a:t>
                      </a:r>
                      <a:endParaRPr sz="23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606267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903515" y="1361438"/>
            <a:ext cx="93958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DEMONSTRATIVO  VII – RISCOS FISCAIS E PROVIDÊNCIAS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766793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2" name="Retângulo 1"/>
          <p:cNvSpPr/>
          <p:nvPr/>
        </p:nvSpPr>
        <p:spPr>
          <a:xfrm>
            <a:off x="1402279" y="1382673"/>
            <a:ext cx="9722921" cy="5229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94310" algn="ctr">
              <a:lnSpc>
                <a:spcPct val="100000"/>
              </a:lnSpc>
            </a:pPr>
            <a:r>
              <a:rPr lang="pt-BR" sz="3000" b="1" u="heavy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EMENDAS</a:t>
            </a:r>
            <a:r>
              <a:rPr lang="pt-BR" sz="3000" b="1" u="heavy" spc="1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3000" b="1" u="heavy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INDIVIDUAIS</a:t>
            </a:r>
            <a:r>
              <a:rPr lang="pt-BR" sz="3000" b="1" u="heavy" spc="15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30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IMPOSITIVAS</a:t>
            </a:r>
            <a:endParaRPr lang="pt-BR"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pt-BR" sz="3000" dirty="0">
              <a:latin typeface="Calibri"/>
              <a:cs typeface="Calibri"/>
            </a:endParaRPr>
          </a:p>
          <a:p>
            <a:pPr marL="824865" marR="1097915" algn="ctr">
              <a:lnSpc>
                <a:spcPct val="138500"/>
              </a:lnSpc>
              <a:spcBef>
                <a:spcPts val="5"/>
              </a:spcBef>
            </a:pP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lang="pt-BR" sz="2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ORGÂNICA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MUNICÍPIO</a:t>
            </a:r>
            <a:r>
              <a:rPr lang="pt-BR" sz="28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FORMIGA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Art. 118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 (...)</a:t>
            </a:r>
            <a:endParaRPr lang="pt-BR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pt-BR" sz="2800" dirty="0">
              <a:latin typeface="Calibri"/>
              <a:cs typeface="Calibri"/>
            </a:endParaRPr>
          </a:p>
          <a:p>
            <a:pPr marL="12700" marR="167640" algn="just">
              <a:lnSpc>
                <a:spcPct val="99600"/>
              </a:lnSpc>
            </a:pP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§</a:t>
            </a:r>
            <a:r>
              <a:rPr lang="pt-BR" sz="2800" b="1" spc="45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5º</a:t>
            </a:r>
            <a:r>
              <a:rPr lang="pt-BR" sz="2800" b="1" spc="45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pt-BR" sz="2800" b="1" spc="45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emendas</a:t>
            </a:r>
            <a:r>
              <a:rPr lang="pt-BR" sz="2800" b="1" spc="45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individuais</a:t>
            </a:r>
            <a:r>
              <a:rPr lang="pt-BR" sz="2800" b="1" spc="459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ao</a:t>
            </a:r>
            <a:r>
              <a:rPr lang="pt-BR" sz="2800" b="1" spc="45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projeto</a:t>
            </a:r>
            <a:r>
              <a:rPr lang="pt-BR" sz="2800" b="1" spc="459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45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spc="-25" dirty="0">
                <a:solidFill>
                  <a:srgbClr val="FFFFFF"/>
                </a:solidFill>
                <a:latin typeface="Calibri"/>
                <a:cs typeface="Calibri"/>
              </a:rPr>
              <a:t>lei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orçamentária</a:t>
            </a:r>
            <a:r>
              <a:rPr lang="pt-BR" sz="2800" b="1" spc="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serão</a:t>
            </a:r>
            <a:r>
              <a:rPr lang="pt-BR" sz="2800" b="1" spc="4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aprovadas</a:t>
            </a:r>
            <a:r>
              <a:rPr lang="pt-BR" sz="2800" b="1" spc="4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lang="pt-BR" sz="2800" b="1" spc="4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limite</a:t>
            </a:r>
            <a:r>
              <a:rPr lang="pt-BR" sz="2800" b="1" spc="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2%</a:t>
            </a:r>
            <a:r>
              <a:rPr lang="pt-BR" sz="2800" b="1" spc="4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2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dois</a:t>
            </a:r>
            <a:r>
              <a:rPr lang="pt-BR" sz="2800" b="1" spc="48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por</a:t>
            </a:r>
            <a:r>
              <a:rPr lang="pt-BR" sz="2800" b="1" spc="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cento)</a:t>
            </a:r>
            <a:r>
              <a:rPr lang="pt-BR" sz="2800" b="1" spc="4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800" b="1" spc="4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receita</a:t>
            </a:r>
            <a:r>
              <a:rPr lang="pt-BR" sz="2800" b="1" spc="4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corrente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líquida</a:t>
            </a:r>
            <a:r>
              <a:rPr lang="pt-BR" sz="2800" b="1" spc="7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spc="75" dirty="0">
                <a:latin typeface="Calibri"/>
                <a:cs typeface="Calibri"/>
              </a:rPr>
              <a:t>do exercício anterior ao do encaminhamento do projeto, observado que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800" b="1" spc="4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metade</a:t>
            </a:r>
            <a:r>
              <a:rPr lang="pt-BR" sz="2800" b="1" spc="4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deste</a:t>
            </a:r>
            <a:r>
              <a:rPr lang="pt-BR" sz="2800" b="1" spc="4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percentual</a:t>
            </a:r>
            <a:r>
              <a:rPr lang="pt-BR" sz="2800" b="1" spc="4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20" dirty="0">
                <a:solidFill>
                  <a:srgbClr val="FFFFFF"/>
                </a:solidFill>
                <a:latin typeface="Calibri"/>
                <a:cs typeface="Calibri"/>
              </a:rPr>
              <a:t>será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destinada</a:t>
            </a:r>
            <a:r>
              <a:rPr lang="pt-BR" sz="2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8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ações</a:t>
            </a:r>
            <a:r>
              <a:rPr lang="pt-BR" sz="28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serviços</a:t>
            </a:r>
            <a:r>
              <a:rPr lang="pt-BR" sz="2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públicos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saúde.</a:t>
            </a:r>
            <a:endParaRPr lang="pt-BR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26881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3" name="Retângulo 2"/>
          <p:cNvSpPr/>
          <p:nvPr/>
        </p:nvSpPr>
        <p:spPr>
          <a:xfrm>
            <a:off x="2924250" y="1361438"/>
            <a:ext cx="734156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pt-BR" sz="3000" b="1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ANEXOS</a:t>
            </a:r>
            <a:r>
              <a:rPr lang="pt-BR" sz="3000" b="1" u="heavy" spc="9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3000" b="1" u="heavy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EMENDAS</a:t>
            </a:r>
            <a:r>
              <a:rPr lang="pt-BR" sz="3000" b="1" u="heavy" spc="11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3000" b="1" u="heavy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INDIVIDUAIS</a:t>
            </a:r>
            <a:r>
              <a:rPr lang="pt-BR" sz="3000" b="1" u="heavy" spc="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3000" b="1" u="heavy" spc="-5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IMPOSITIVAS</a:t>
            </a:r>
            <a:endParaRPr lang="pt-BR" sz="3000" dirty="0">
              <a:latin typeface="Calibri"/>
              <a:cs typeface="Calibri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969818" y="2502335"/>
            <a:ext cx="13757564" cy="374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91385" marR="1843405" indent="-356870" algn="just">
              <a:spcBef>
                <a:spcPts val="250"/>
              </a:spcBef>
              <a:buFont typeface="Arial" panose="020B0604020202020204" pitchFamily="34" charset="0"/>
              <a:buChar char="•"/>
            </a:pPr>
            <a:r>
              <a:rPr lang="pt-BR" sz="2300" b="1" spc="-20" dirty="0">
                <a:latin typeface="Calibri" panose="020F0502020204030204" pitchFamily="34" charset="0"/>
                <a:cs typeface="Calibri" panose="020F0502020204030204" pitchFamily="34" charset="0"/>
              </a:rPr>
              <a:t>ANEXO I - REQUISITOS</a:t>
            </a:r>
            <a:r>
              <a:rPr lang="pt-BR" sz="2300" b="1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PARA</a:t>
            </a:r>
            <a:r>
              <a:rPr lang="pt-BR" sz="2300" b="1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20" dirty="0">
                <a:latin typeface="Calibri" panose="020F0502020204030204" pitchFamily="34" charset="0"/>
                <a:cs typeface="Calibri" panose="020F0502020204030204" pitchFamily="34" charset="0"/>
              </a:rPr>
              <a:t>INCLUSÃO</a:t>
            </a:r>
            <a:r>
              <a:rPr lang="pt-BR" sz="2300" b="1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2300" b="1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DOTAÇÃO </a:t>
            </a:r>
            <a:r>
              <a:rPr lang="pt-BR" sz="2300" b="1" spc="-5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RÇAMENTÁRIA </a:t>
            </a:r>
            <a:r>
              <a:rPr lang="pt-BR" sz="2300" b="1" dirty="0">
                <a:latin typeface="Calibri" panose="020F0502020204030204" pitchFamily="34" charset="0"/>
                <a:cs typeface="Calibri" panose="020F0502020204030204" pitchFamily="34" charset="0"/>
              </a:rPr>
              <a:t>POR EXECUÇÃO PELA PREFEITURA MUNICIPAL DE FORMIGA</a:t>
            </a:r>
          </a:p>
          <a:p>
            <a:pPr marL="2191385" marR="1843405" indent="-356870" algn="just">
              <a:spcBef>
                <a:spcPts val="250"/>
              </a:spcBef>
              <a:buFont typeface="Arial" panose="020B0604020202020204" pitchFamily="34" charset="0"/>
              <a:buChar char="•"/>
            </a:pPr>
            <a:endParaRPr lang="pt-BR" sz="2300" b="1" spc="-2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91385" marR="1843405" indent="-356870" algn="just">
              <a:lnSpc>
                <a:spcPct val="100000"/>
              </a:lnSpc>
              <a:spcBef>
                <a:spcPts val="250"/>
              </a:spcBef>
              <a:buFont typeface="Arial" panose="020B0604020202020204" pitchFamily="34" charset="0"/>
              <a:buChar char="•"/>
            </a:pPr>
            <a:r>
              <a:rPr lang="pt-BR" sz="2300" b="1" spc="-20" dirty="0">
                <a:latin typeface="Calibri" panose="020F0502020204030204" pitchFamily="34" charset="0"/>
                <a:cs typeface="Calibri" panose="020F0502020204030204" pitchFamily="34" charset="0"/>
              </a:rPr>
              <a:t>ANEXO II - REQUISITOS</a:t>
            </a:r>
            <a:r>
              <a:rPr lang="pt-BR" sz="2300" b="1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PARA</a:t>
            </a:r>
            <a:r>
              <a:rPr lang="pt-BR" sz="2300" b="1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20" dirty="0">
                <a:latin typeface="Calibri" panose="020F0502020204030204" pitchFamily="34" charset="0"/>
                <a:cs typeface="Calibri" panose="020F0502020204030204" pitchFamily="34" charset="0"/>
              </a:rPr>
              <a:t>INCLUSÃO</a:t>
            </a:r>
            <a:r>
              <a:rPr lang="pt-BR" sz="2300" b="1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2300" b="1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DOTAÇÃO </a:t>
            </a:r>
            <a:r>
              <a:rPr lang="pt-BR" sz="2300" b="1" spc="-5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23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RÇAMENTÁRIA </a:t>
            </a:r>
            <a:r>
              <a:rPr lang="pt-BR" sz="2300" b="1" dirty="0">
                <a:latin typeface="Calibri" panose="020F0502020204030204" pitchFamily="34" charset="0"/>
                <a:cs typeface="Calibri" panose="020F0502020204030204" pitchFamily="34" charset="0"/>
              </a:rPr>
              <a:t>ATRAVÉS DE REPASSES FINANCEIROS  A ENTIDADES</a:t>
            </a:r>
          </a:p>
          <a:p>
            <a:pPr marL="1834515" marR="1843405" algn="just">
              <a:lnSpc>
                <a:spcPct val="100000"/>
              </a:lnSpc>
              <a:spcBef>
                <a:spcPts val="250"/>
              </a:spcBef>
            </a:pPr>
            <a:endParaRPr lang="pt-BR" sz="2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91385" marR="1843405" indent="-356870" algn="just">
              <a:lnSpc>
                <a:spcPct val="100000"/>
              </a:lnSpc>
              <a:spcBef>
                <a:spcPts val="250"/>
              </a:spcBef>
              <a:buFont typeface="Arial" panose="020B0604020202020204" pitchFamily="34" charset="0"/>
              <a:buChar char="•"/>
            </a:pPr>
            <a:r>
              <a:rPr lang="pt-BR" sz="2300" b="1" dirty="0">
                <a:latin typeface="Calibri" panose="020F0502020204030204" pitchFamily="34" charset="0"/>
                <a:cs typeface="Calibri" panose="020F0502020204030204" pitchFamily="34" charset="0"/>
              </a:rPr>
              <a:t>ANEXO III - LISTA DE DOCUMENTOS QUE DEVERÃO SER PROVIDENCIADOS PARA CELEBRAR O TERMO DE COLABORAÇÃO, CONFORME LEI FEDERAL Nº 13.019/2014 E DECRETO MUNICIPAL Nº 7.186/2017:</a:t>
            </a:r>
          </a:p>
          <a:p>
            <a:pPr marL="2191385" marR="1843405" indent="-356870">
              <a:lnSpc>
                <a:spcPct val="100000"/>
              </a:lnSpc>
              <a:spcBef>
                <a:spcPts val="250"/>
              </a:spcBef>
              <a:buFont typeface="Arial" panose="020B0604020202020204" pitchFamily="34" charset="0"/>
              <a:buChar char="•"/>
            </a:pPr>
            <a:endParaRPr lang="pt-BR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14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17857" y="2147869"/>
            <a:ext cx="2350979" cy="290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2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2" name="Retângulo 1"/>
          <p:cNvSpPr/>
          <p:nvPr/>
        </p:nvSpPr>
        <p:spPr>
          <a:xfrm>
            <a:off x="718457" y="1638437"/>
            <a:ext cx="10700658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7005" algn="ctr">
              <a:lnSpc>
                <a:spcPct val="100000"/>
              </a:lnSpc>
              <a:spcBef>
                <a:spcPts val="415"/>
              </a:spcBef>
              <a:tabLst>
                <a:tab pos="1665605" algn="l"/>
              </a:tabLst>
            </a:pPr>
            <a:r>
              <a:rPr lang="pt-BR" sz="25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RESOLUÇÃO</a:t>
            </a:r>
            <a:r>
              <a:rPr lang="pt-BR" sz="250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	</a:t>
            </a:r>
            <a:r>
              <a:rPr lang="pt-BR" sz="25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299/2007</a:t>
            </a:r>
            <a:endParaRPr lang="pt-BR" sz="2500" dirty="0">
              <a:latin typeface="Calibri"/>
              <a:cs typeface="Calibri"/>
            </a:endParaRPr>
          </a:p>
          <a:p>
            <a:pPr marR="161925" algn="ctr">
              <a:lnSpc>
                <a:spcPct val="100000"/>
              </a:lnSpc>
              <a:spcBef>
                <a:spcPts val="315"/>
              </a:spcBef>
            </a:pPr>
            <a:r>
              <a:rPr lang="pt-BR" sz="2500" b="1" i="1" spc="-20" dirty="0">
                <a:solidFill>
                  <a:srgbClr val="FFFFFF"/>
                </a:solidFill>
                <a:latin typeface="Calibri"/>
                <a:cs typeface="Calibri"/>
              </a:rPr>
              <a:t>REGIMENTO</a:t>
            </a:r>
            <a:r>
              <a:rPr lang="pt-BR" sz="2500" b="1" i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i="1" spc="-10" dirty="0">
                <a:solidFill>
                  <a:srgbClr val="FFFFFF"/>
                </a:solidFill>
                <a:latin typeface="Calibri"/>
                <a:cs typeface="Calibri"/>
              </a:rPr>
              <a:t>INTERNO</a:t>
            </a:r>
            <a:r>
              <a:rPr lang="pt-BR" sz="2500" b="1" i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i="1" spc="-20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500" b="1" i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i="1" spc="-20" dirty="0">
                <a:solidFill>
                  <a:srgbClr val="FFFFFF"/>
                </a:solidFill>
                <a:latin typeface="Calibri"/>
                <a:cs typeface="Calibri"/>
              </a:rPr>
              <a:t>CÂMARA</a:t>
            </a:r>
            <a:r>
              <a:rPr lang="pt-BR" sz="2500" b="1" i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i="1" spc="-10" dirty="0">
                <a:solidFill>
                  <a:srgbClr val="FFFFFF"/>
                </a:solidFill>
                <a:latin typeface="Calibri"/>
                <a:cs typeface="Calibri"/>
              </a:rPr>
              <a:t>MUNICIPAL</a:t>
            </a:r>
            <a:r>
              <a:rPr lang="pt-BR" sz="2500" b="1" i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i="1" spc="-1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500" b="1" i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i="1" spc="-10" dirty="0">
                <a:solidFill>
                  <a:srgbClr val="FFFFFF"/>
                </a:solidFill>
                <a:latin typeface="Calibri"/>
                <a:cs typeface="Calibri"/>
              </a:rPr>
              <a:t>FORMIGA</a:t>
            </a:r>
            <a:endParaRPr lang="pt-BR" sz="2500" dirty="0">
              <a:latin typeface="Calibri"/>
              <a:cs typeface="Calibri"/>
            </a:endParaRPr>
          </a:p>
          <a:p>
            <a:pPr marR="173355" algn="ctr">
              <a:lnSpc>
                <a:spcPct val="100000"/>
              </a:lnSpc>
              <a:spcBef>
                <a:spcPts val="2195"/>
              </a:spcBef>
            </a:pP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CAPÍTULO</a:t>
            </a:r>
            <a:r>
              <a:rPr lang="pt-BR" sz="25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XI</a:t>
            </a:r>
            <a:r>
              <a:rPr lang="pt-BR" sz="2500" b="1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500" b="1" spc="-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DAS</a:t>
            </a:r>
            <a:r>
              <a:rPr lang="pt-BR" sz="2500" b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AUDIÊNCIAS</a:t>
            </a:r>
            <a:r>
              <a:rPr lang="pt-BR" sz="25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PÚBLICAS</a:t>
            </a:r>
            <a:endParaRPr lang="pt-BR" sz="2500" dirty="0">
              <a:latin typeface="Calibri"/>
              <a:cs typeface="Calibri"/>
            </a:endParaRPr>
          </a:p>
          <a:p>
            <a:pPr marL="12700">
              <a:lnSpc>
                <a:spcPts val="2395"/>
              </a:lnSpc>
              <a:spcBef>
                <a:spcPts val="2185"/>
              </a:spcBef>
            </a:pP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Art.</a:t>
            </a:r>
            <a:r>
              <a:rPr lang="pt-BR" sz="25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125.</a:t>
            </a:r>
            <a:r>
              <a:rPr lang="pt-BR" sz="25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Audiência</a:t>
            </a:r>
            <a:r>
              <a:rPr lang="pt-BR" sz="25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pública</a:t>
            </a:r>
            <a:r>
              <a:rPr lang="pt-BR" sz="25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lang="pt-BR" sz="25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5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ação</a:t>
            </a:r>
            <a:r>
              <a:rPr lang="pt-BR" sz="25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legislativa</a:t>
            </a:r>
            <a:r>
              <a:rPr lang="pt-BR" sz="25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promovida</a:t>
            </a:r>
            <a:r>
              <a:rPr lang="pt-BR" sz="25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20" dirty="0">
                <a:solidFill>
                  <a:srgbClr val="FFFFFF"/>
                </a:solidFill>
                <a:latin typeface="Calibri"/>
                <a:cs typeface="Calibri"/>
              </a:rPr>
              <a:t>pela</a:t>
            </a:r>
            <a:endParaRPr lang="pt-BR" sz="2500" dirty="0">
              <a:latin typeface="Calibri"/>
              <a:cs typeface="Calibri"/>
            </a:endParaRPr>
          </a:p>
          <a:p>
            <a:pPr marL="12700">
              <a:lnSpc>
                <a:spcPts val="1795"/>
              </a:lnSpc>
            </a:pP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Câmara</a:t>
            </a:r>
            <a:r>
              <a:rPr lang="pt-BR" sz="25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Municipal</a:t>
            </a:r>
            <a:r>
              <a:rPr lang="pt-BR" sz="250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que,</a:t>
            </a:r>
            <a:r>
              <a:rPr lang="pt-BR" sz="25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mediante</a:t>
            </a:r>
            <a:r>
              <a:rPr lang="pt-BR" sz="2500" b="1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prévia</a:t>
            </a:r>
            <a:r>
              <a:rPr lang="pt-BR" sz="25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50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ampla</a:t>
            </a:r>
            <a:r>
              <a:rPr lang="pt-BR" sz="25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publicidade,</a:t>
            </a:r>
            <a:endParaRPr lang="pt-BR" sz="2500" dirty="0">
              <a:latin typeface="Calibri"/>
              <a:cs typeface="Calibri"/>
            </a:endParaRPr>
          </a:p>
          <a:p>
            <a:pPr marL="12700" marR="6350">
              <a:lnSpc>
                <a:spcPct val="59600"/>
              </a:lnSpc>
              <a:spcBef>
                <a:spcPts val="615"/>
              </a:spcBef>
            </a:pP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lang="pt-BR" sz="25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20" dirty="0">
                <a:solidFill>
                  <a:srgbClr val="FFFFFF"/>
                </a:solidFill>
                <a:latin typeface="Calibri"/>
                <a:cs typeface="Calibri"/>
              </a:rPr>
              <a:t>convocada</a:t>
            </a:r>
            <a:r>
              <a:rPr lang="pt-BR" sz="25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5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instruir</a:t>
            </a:r>
            <a:r>
              <a:rPr lang="pt-BR" sz="25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20" dirty="0">
                <a:solidFill>
                  <a:srgbClr val="FFFFFF"/>
                </a:solidFill>
                <a:latin typeface="Calibri"/>
                <a:cs typeface="Calibri"/>
              </a:rPr>
              <a:t>matéria</a:t>
            </a:r>
            <a:r>
              <a:rPr lang="pt-BR" sz="250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legislativa</a:t>
            </a:r>
            <a:r>
              <a:rPr lang="pt-BR" sz="25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lang="pt-BR" sz="25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trâmite</a:t>
            </a:r>
            <a:r>
              <a:rPr lang="pt-BR" sz="25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5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20" dirty="0">
                <a:solidFill>
                  <a:srgbClr val="FFFFFF"/>
                </a:solidFill>
                <a:latin typeface="Calibri"/>
                <a:cs typeface="Calibri"/>
              </a:rPr>
              <a:t>pode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ser</a:t>
            </a:r>
            <a:r>
              <a:rPr lang="pt-BR" sz="25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obrigatória</a:t>
            </a:r>
            <a:r>
              <a:rPr lang="pt-BR" sz="25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ou</a:t>
            </a:r>
            <a:r>
              <a:rPr lang="pt-BR" sz="25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facultativa.</a:t>
            </a:r>
            <a:endParaRPr lang="pt-BR" sz="2500" dirty="0">
              <a:latin typeface="Calibri"/>
              <a:cs typeface="Calibri"/>
            </a:endParaRPr>
          </a:p>
          <a:p>
            <a:pPr marL="12700">
              <a:lnSpc>
                <a:spcPts val="2395"/>
              </a:lnSpc>
              <a:spcBef>
                <a:spcPts val="2175"/>
              </a:spcBef>
            </a:pP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Art.</a:t>
            </a:r>
            <a:r>
              <a:rPr lang="pt-BR" sz="250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126.</a:t>
            </a:r>
            <a:r>
              <a:rPr lang="pt-BR" sz="25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Será</a:t>
            </a:r>
            <a:r>
              <a:rPr lang="pt-BR" sz="25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obrigatória</a:t>
            </a:r>
            <a:r>
              <a:rPr lang="pt-BR" sz="2500" b="1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50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convocação</a:t>
            </a:r>
            <a:r>
              <a:rPr lang="pt-BR" sz="250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de,</a:t>
            </a:r>
            <a:r>
              <a:rPr lang="pt-BR" sz="2500" b="1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pelo</a:t>
            </a:r>
            <a:r>
              <a:rPr lang="pt-BR" sz="250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menos,</a:t>
            </a:r>
            <a:r>
              <a:rPr lang="pt-BR" sz="250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25" dirty="0">
                <a:solidFill>
                  <a:srgbClr val="FFFFFF"/>
                </a:solidFill>
                <a:latin typeface="Calibri"/>
                <a:cs typeface="Calibri"/>
              </a:rPr>
              <a:t>uma</a:t>
            </a:r>
            <a:endParaRPr lang="pt-BR" sz="2500" dirty="0">
              <a:latin typeface="Calibri"/>
              <a:cs typeface="Calibri"/>
            </a:endParaRPr>
          </a:p>
          <a:p>
            <a:pPr marL="12700" marR="16510">
              <a:lnSpc>
                <a:spcPct val="60000"/>
              </a:lnSpc>
              <a:spcBef>
                <a:spcPts val="590"/>
              </a:spcBef>
              <a:tabLst>
                <a:tab pos="1438275" algn="l"/>
                <a:tab pos="2632075" algn="l"/>
                <a:tab pos="3363595" algn="l"/>
                <a:tab pos="4936490" algn="l"/>
                <a:tab pos="5417820" algn="l"/>
                <a:tab pos="6924040" algn="l"/>
              </a:tabLst>
            </a:pP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audiência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pública,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500" b="1" spc="-20" dirty="0">
                <a:solidFill>
                  <a:srgbClr val="FFFFFF"/>
                </a:solidFill>
                <a:latin typeface="Calibri"/>
                <a:cs typeface="Calibri"/>
              </a:rPr>
              <a:t>pelo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presidente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500" b="1" spc="-25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respectiva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comissão,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durante</a:t>
            </a:r>
            <a:r>
              <a:rPr lang="pt-BR" sz="25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5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tramitação</a:t>
            </a:r>
            <a:r>
              <a:rPr lang="pt-BR" sz="25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5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projetos</a:t>
            </a:r>
            <a:r>
              <a:rPr lang="pt-BR" sz="25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5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lang="pt-BR" sz="25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que</a:t>
            </a:r>
            <a:r>
              <a:rPr lang="pt-BR" sz="25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versem</a:t>
            </a:r>
            <a:r>
              <a:rPr lang="pt-BR" sz="25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sobre:</a:t>
            </a:r>
            <a:endParaRPr lang="pt-BR" sz="2500" dirty="0">
              <a:latin typeface="Calibri"/>
              <a:cs typeface="Calibri"/>
            </a:endParaRPr>
          </a:p>
          <a:p>
            <a:pPr marL="12700">
              <a:lnSpc>
                <a:spcPts val="2450"/>
              </a:lnSpc>
            </a:pP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(...)</a:t>
            </a:r>
            <a:endParaRPr lang="pt-BR" sz="2500" dirty="0">
              <a:latin typeface="Calibri"/>
              <a:cs typeface="Calibri"/>
            </a:endParaRPr>
          </a:p>
          <a:p>
            <a:pPr marL="12700">
              <a:lnSpc>
                <a:spcPts val="2940"/>
              </a:lnSpc>
            </a:pP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III</a:t>
            </a:r>
            <a:r>
              <a:rPr lang="pt-BR" sz="25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pt-BR" sz="25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diretrizes</a:t>
            </a:r>
            <a:r>
              <a:rPr lang="pt-BR" sz="25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500" b="1" spc="-10" dirty="0">
                <a:solidFill>
                  <a:srgbClr val="FFFFFF"/>
                </a:solidFill>
                <a:latin typeface="Calibri"/>
                <a:cs typeface="Calibri"/>
              </a:rPr>
              <a:t>Orçamentárias;</a:t>
            </a:r>
            <a:endParaRPr lang="pt-BR" sz="25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4483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4" name="Retângulo 3"/>
          <p:cNvSpPr/>
          <p:nvPr/>
        </p:nvSpPr>
        <p:spPr>
          <a:xfrm>
            <a:off x="903514" y="1638437"/>
            <a:ext cx="10866119" cy="457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6055" indent="-173990" algn="just">
              <a:spcBef>
                <a:spcPts val="100"/>
              </a:spcBef>
              <a:buFont typeface="Arial"/>
              <a:buChar char="•"/>
              <a:tabLst>
                <a:tab pos="186690" algn="l"/>
              </a:tabLst>
            </a:pP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300" b="1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lang="pt-BR" sz="2300" b="1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Diretrizes</a:t>
            </a:r>
            <a:r>
              <a:rPr lang="pt-BR" sz="2300" b="1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Orçamentárias</a:t>
            </a:r>
            <a:r>
              <a:rPr lang="pt-BR" sz="2300" b="1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LDO,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prevista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lang="pt-BR" sz="2300" b="1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art.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165,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inciso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II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Constituição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República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1988,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50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um 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instrumento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2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planejamento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orçamentário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anual, que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compreende</a:t>
            </a:r>
            <a:r>
              <a:rPr lang="pt-BR" sz="2300" b="1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pt-BR" sz="230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metas</a:t>
            </a:r>
            <a:r>
              <a:rPr lang="pt-BR" sz="2300" b="1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prioridades</a:t>
            </a:r>
            <a:r>
              <a:rPr lang="pt-BR" sz="2300" b="1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administração</a:t>
            </a:r>
            <a:r>
              <a:rPr lang="pt-BR" sz="2300" b="1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pública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300" b="1" spc="9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lang="pt-BR" sz="2300" b="1" spc="9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ano</a:t>
            </a:r>
            <a:r>
              <a:rPr lang="pt-BR" sz="2300" b="1" spc="10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subsequente</a:t>
            </a:r>
            <a:r>
              <a:rPr lang="pt-BR" sz="2300" b="1" spc="9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9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tem</a:t>
            </a:r>
            <a:r>
              <a:rPr lang="pt-BR" sz="2300" b="1" spc="10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como</a:t>
            </a:r>
            <a:r>
              <a:rPr lang="pt-BR" sz="2300" b="1" spc="9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principal</a:t>
            </a:r>
            <a:r>
              <a:rPr lang="pt-BR" sz="2300" b="1" spc="9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finalidade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orientar</a:t>
            </a:r>
            <a:r>
              <a:rPr lang="pt-BR" sz="2300" b="1" spc="13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300" b="1" spc="13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elaboração</a:t>
            </a:r>
            <a:r>
              <a:rPr lang="pt-BR" sz="2300" b="1" spc="12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300" b="1" spc="13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lang="pt-BR" sz="2300" b="1" spc="13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Orçamentária</a:t>
            </a:r>
            <a:r>
              <a:rPr lang="pt-BR" sz="2300" b="1" spc="12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Anual</a:t>
            </a:r>
            <a:r>
              <a:rPr lang="pt-BR" sz="2300" b="1" spc="15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lang="pt-BR" sz="2300" b="1" spc="13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LOA,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incluindo</a:t>
            </a:r>
            <a:r>
              <a:rPr lang="pt-BR" sz="2300" b="1" spc="6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lang="pt-BR" sz="2300" b="1" spc="6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Poderes</a:t>
            </a:r>
            <a:r>
              <a:rPr lang="pt-BR" sz="2300" b="1" spc="6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Legislativo</a:t>
            </a:r>
            <a:r>
              <a:rPr lang="pt-BR" sz="2300" b="1" spc="6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6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Executivo,</a:t>
            </a:r>
            <a:r>
              <a:rPr lang="pt-BR" sz="2300" b="1" spc="6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seus</a:t>
            </a:r>
            <a:r>
              <a:rPr lang="pt-BR" sz="2300" b="1" spc="6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fundos,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órgãos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autarquias.</a:t>
            </a:r>
            <a:endParaRPr lang="pt-BR" sz="23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lang="pt-BR" sz="2300" dirty="0">
              <a:latin typeface="Calibri"/>
              <a:cs typeface="Calibri"/>
            </a:endParaRPr>
          </a:p>
          <a:p>
            <a:pPr marL="186055" marR="22225" indent="-173990" algn="just">
              <a:lnSpc>
                <a:spcPts val="2580"/>
              </a:lnSpc>
              <a:buFont typeface="Arial"/>
              <a:buChar char="•"/>
              <a:tabLst>
                <a:tab pos="186690" algn="l"/>
              </a:tabLst>
            </a:pP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300" b="1" spc="2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LDO</a:t>
            </a:r>
            <a:r>
              <a:rPr lang="pt-BR" sz="2300" b="1" spc="2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lang="pt-BR" sz="2300" b="1" spc="2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lang="pt-BR" sz="2300" b="1" spc="2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elo</a:t>
            </a:r>
            <a:r>
              <a:rPr lang="pt-BR" sz="2300" b="1" spc="2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entre</a:t>
            </a:r>
            <a:r>
              <a:rPr lang="pt-BR" sz="2300" b="1" spc="2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lang="pt-BR" sz="2300" b="1" spc="2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Plano</a:t>
            </a:r>
            <a:r>
              <a:rPr lang="pt-BR" sz="2300" b="1" spc="2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Plurianual</a:t>
            </a:r>
            <a:r>
              <a:rPr lang="pt-BR" sz="2300" b="1" spc="2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2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300" b="1" spc="2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lang="pt-BR" sz="2300" b="1" spc="2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Orçamentária Anual.</a:t>
            </a:r>
            <a:endParaRPr lang="pt-BR" sz="23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•"/>
            </a:pPr>
            <a:endParaRPr lang="pt-BR" sz="2300" dirty="0">
              <a:latin typeface="Calibri"/>
              <a:cs typeface="Calibri"/>
            </a:endParaRPr>
          </a:p>
          <a:p>
            <a:pPr marL="186055" marR="8890" indent="-173990" algn="just">
              <a:lnSpc>
                <a:spcPct val="89500"/>
              </a:lnSpc>
              <a:spcBef>
                <a:spcPts val="5"/>
              </a:spcBef>
              <a:buFont typeface="Arial"/>
              <a:buChar char="•"/>
              <a:tabLst>
                <a:tab pos="186690" algn="l"/>
              </a:tabLst>
            </a:pP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lang="pt-BR" sz="23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Projeto</a:t>
            </a:r>
            <a:r>
              <a:rPr lang="pt-BR" sz="23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LDO</a:t>
            </a:r>
            <a:r>
              <a:rPr lang="pt-BR" sz="23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lang="pt-BR" sz="23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elaborado</a:t>
            </a:r>
            <a:r>
              <a:rPr lang="pt-BR" sz="23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pelo</a:t>
            </a:r>
            <a:r>
              <a:rPr lang="pt-BR" sz="23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Poder</a:t>
            </a:r>
            <a:r>
              <a:rPr lang="pt-BR" sz="23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Executivo</a:t>
            </a:r>
            <a:r>
              <a:rPr lang="pt-BR" sz="2300" b="1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Municipal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deve</a:t>
            </a:r>
            <a:r>
              <a:rPr lang="pt-BR" sz="23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ser</a:t>
            </a:r>
            <a:r>
              <a:rPr lang="pt-BR" sz="23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encaminhado</a:t>
            </a:r>
            <a:r>
              <a:rPr lang="pt-BR" sz="23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ao</a:t>
            </a:r>
            <a:r>
              <a:rPr lang="pt-BR" sz="23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Legislativo</a:t>
            </a:r>
            <a:r>
              <a:rPr lang="pt-BR" sz="23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até</a:t>
            </a:r>
            <a:r>
              <a:rPr lang="pt-BR" sz="2300" b="1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15</a:t>
            </a:r>
            <a:r>
              <a:rPr lang="pt-BR" sz="23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abril</a:t>
            </a:r>
            <a:r>
              <a:rPr lang="pt-BR" sz="23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300" b="1" spc="-20" dirty="0">
                <a:solidFill>
                  <a:srgbClr val="FFFFFF"/>
                </a:solidFill>
                <a:latin typeface="Calibri"/>
                <a:cs typeface="Calibri"/>
              </a:rPr>
              <a:t>cada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ano</a:t>
            </a:r>
            <a:r>
              <a:rPr lang="pt-BR" sz="2300" b="1" spc="11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remetido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sanção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até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17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julho</a:t>
            </a:r>
            <a:r>
              <a:rPr lang="pt-BR" sz="2300" b="1" spc="114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lang="pt-BR" sz="2300" b="1" spc="11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300" b="1" spc="-10" dirty="0">
                <a:solidFill>
                  <a:srgbClr val="FFFFFF"/>
                </a:solidFill>
                <a:latin typeface="Calibri"/>
                <a:cs typeface="Calibri"/>
              </a:rPr>
              <a:t>mesmo exercício.</a:t>
            </a:r>
            <a:endParaRPr lang="pt-BR" sz="2300" dirty="0">
              <a:latin typeface="Calibri"/>
              <a:cs typeface="Calibri"/>
            </a:endParaRPr>
          </a:p>
          <a:p>
            <a:pPr marL="12065" algn="just">
              <a:spcBef>
                <a:spcPts val="100"/>
              </a:spcBef>
              <a:tabLst>
                <a:tab pos="186690" algn="l"/>
              </a:tabLst>
            </a:pPr>
            <a:endParaRPr lang="pt-BR" sz="23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049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2" name="Retângulo 1"/>
          <p:cNvSpPr/>
          <p:nvPr/>
        </p:nvSpPr>
        <p:spPr>
          <a:xfrm>
            <a:off x="548641" y="2155371"/>
            <a:ext cx="10567850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180" algn="ctr">
              <a:lnSpc>
                <a:spcPct val="100000"/>
              </a:lnSpc>
              <a:spcBef>
                <a:spcPts val="100"/>
              </a:spcBef>
            </a:pPr>
            <a:r>
              <a:rPr lang="pt-BR" sz="3000" b="1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LDO 2025</a:t>
            </a:r>
          </a:p>
          <a:p>
            <a:pPr marL="43180" algn="ctr">
              <a:lnSpc>
                <a:spcPct val="100000"/>
              </a:lnSpc>
              <a:spcBef>
                <a:spcPts val="100"/>
              </a:spcBef>
            </a:pPr>
            <a:endParaRPr lang="pt-BR" sz="3000" b="1" u="heavy" spc="-35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cs typeface="Calibri"/>
            </a:endParaRPr>
          </a:p>
          <a:p>
            <a:pPr marL="43180" algn="ctr">
              <a:lnSpc>
                <a:spcPct val="100000"/>
              </a:lnSpc>
              <a:spcBef>
                <a:spcPts val="100"/>
              </a:spcBef>
            </a:pPr>
            <a:endParaRPr lang="pt-BR" sz="3000" b="1" u="heavy" spc="-35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cs typeface="Calibri"/>
            </a:endParaRPr>
          </a:p>
          <a:p>
            <a:pPr marL="43180" algn="ctr">
              <a:lnSpc>
                <a:spcPct val="100000"/>
              </a:lnSpc>
              <a:spcBef>
                <a:spcPts val="100"/>
              </a:spcBef>
            </a:pPr>
            <a:r>
              <a:rPr lang="pt-BR" sz="3000" b="1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Expositora</a:t>
            </a:r>
            <a:r>
              <a:rPr lang="pt-BR" sz="3000" b="1" spc="-3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lang="pt-BR" sz="3000" b="1" spc="-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000" b="1" spc="-25" dirty="0">
                <a:solidFill>
                  <a:srgbClr val="FFFFFF"/>
                </a:solidFill>
                <a:latin typeface="Calibri"/>
                <a:cs typeface="Calibri"/>
              </a:rPr>
              <a:t>SRA.</a:t>
            </a:r>
            <a:r>
              <a:rPr lang="pt-BR" sz="3000" b="1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000" b="1" spc="-35" dirty="0">
                <a:solidFill>
                  <a:srgbClr val="FFFFFF"/>
                </a:solidFill>
                <a:latin typeface="Calibri"/>
                <a:cs typeface="Calibri"/>
              </a:rPr>
              <a:t>Amanda de Souza Santos</a:t>
            </a:r>
            <a:endParaRPr lang="pt-BR"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pt-BR" sz="3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3000" b="1" dirty="0">
                <a:solidFill>
                  <a:srgbClr val="FFFFFF"/>
                </a:solidFill>
                <a:latin typeface="Calibri"/>
                <a:cs typeface="Calibri"/>
              </a:rPr>
              <a:t>Diretora</a:t>
            </a:r>
            <a:r>
              <a:rPr lang="pt-BR" sz="30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lang="pt-BR" sz="3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/>
                <a:cs typeface="Calibri"/>
              </a:rPr>
              <a:t>Departamento</a:t>
            </a:r>
            <a:r>
              <a:rPr lang="pt-BR" sz="3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0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3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3000" b="1" spc="-10" dirty="0">
                <a:solidFill>
                  <a:srgbClr val="FFFFFF"/>
                </a:solidFill>
                <a:latin typeface="Calibri"/>
                <a:cs typeface="Calibri"/>
              </a:rPr>
              <a:t>Orçamento </a:t>
            </a:r>
          </a:p>
          <a:p>
            <a:pPr algn="ctr">
              <a:lnSpc>
                <a:spcPct val="100000"/>
              </a:lnSpc>
            </a:pPr>
            <a:r>
              <a:rPr lang="pt-BR" sz="3000" b="1" spc="-10">
                <a:solidFill>
                  <a:srgbClr val="FFFFFF"/>
                </a:solidFill>
                <a:latin typeface="Calibri"/>
                <a:cs typeface="Calibri"/>
              </a:rPr>
              <a:t>em Exercício</a:t>
            </a:r>
            <a:endParaRPr lang="pt-BR"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25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3" name="Retângulo 2"/>
          <p:cNvSpPr/>
          <p:nvPr/>
        </p:nvSpPr>
        <p:spPr>
          <a:xfrm>
            <a:off x="431074" y="1360604"/>
            <a:ext cx="10060577" cy="5207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Deverá</a:t>
            </a:r>
            <a:r>
              <a:rPr lang="pt-BR" sz="2700" b="1" u="heavy" spc="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atender</a:t>
            </a:r>
            <a:r>
              <a:rPr lang="pt-BR" sz="2700" b="1" u="heavy" spc="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ao</a:t>
            </a:r>
            <a:r>
              <a:rPr lang="pt-BR" sz="2700" b="1" u="heavy" spc="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disposto</a:t>
            </a:r>
            <a:r>
              <a:rPr lang="pt-BR" sz="2700" b="1" u="heavy" spc="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no</a:t>
            </a:r>
            <a:r>
              <a:rPr lang="pt-BR" sz="2700" b="1" u="heavy" spc="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art.</a:t>
            </a:r>
            <a:r>
              <a:rPr lang="pt-BR" sz="2700" b="1" u="heavy" spc="2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165,</a:t>
            </a:r>
            <a:r>
              <a:rPr lang="pt-BR" sz="2700" b="1" u="heavy" spc="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§</a:t>
            </a:r>
            <a:r>
              <a:rPr lang="pt-BR" sz="2700" b="1" u="heavy" spc="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2º,</a:t>
            </a:r>
            <a:r>
              <a:rPr lang="pt-BR" sz="2700" b="1" u="heavy" spc="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da</a:t>
            </a:r>
            <a:r>
              <a:rPr lang="pt-BR" sz="2700" b="1" u="heavy" spc="1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spc="-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Constituição</a:t>
            </a:r>
            <a:r>
              <a:rPr lang="pt-BR" sz="2700" b="1" spc="-10" dirty="0"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Federal</a:t>
            </a:r>
            <a:r>
              <a:rPr lang="pt-BR" sz="2700" b="1" u="heavy" spc="2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</a:t>
            </a:r>
            <a:r>
              <a:rPr lang="pt-BR" sz="2700" b="1" u="heavy" spc="2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Art.</a:t>
            </a:r>
            <a:r>
              <a:rPr lang="pt-BR" sz="2700" b="1" u="heavy" spc="2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4º</a:t>
            </a:r>
            <a:r>
              <a:rPr lang="pt-BR" sz="2700" b="1" u="heavy" spc="2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da</a:t>
            </a:r>
            <a:r>
              <a:rPr lang="pt-BR" sz="2700" b="1" u="heavy" spc="3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Lei</a:t>
            </a:r>
            <a:r>
              <a:rPr lang="pt-BR" sz="2700" b="1" u="heavy" spc="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Complementar</a:t>
            </a:r>
            <a:r>
              <a:rPr lang="pt-BR" sz="2700" b="1" u="heavy" spc="3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nº</a:t>
            </a:r>
            <a:r>
              <a:rPr lang="pt-BR" sz="2700" b="1" u="heavy" spc="3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101,</a:t>
            </a:r>
            <a:r>
              <a:rPr lang="pt-BR" sz="2700" b="1" u="heavy" spc="3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de</a:t>
            </a:r>
            <a:r>
              <a:rPr lang="pt-BR" sz="2700" b="1" u="heavy" spc="2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04</a:t>
            </a:r>
            <a:r>
              <a:rPr lang="pt-BR" sz="2700" b="1" u="heavy" spc="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de</a:t>
            </a:r>
            <a:r>
              <a:rPr lang="pt-BR" sz="2700" b="1" u="heavy" spc="2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spc="-2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maio</a:t>
            </a:r>
            <a:r>
              <a:rPr lang="pt-BR" sz="2700" b="1" spc="-20" dirty="0"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de</a:t>
            </a:r>
            <a:r>
              <a:rPr lang="pt-BR" sz="2700" b="1" u="heavy" spc="-3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2000,</a:t>
            </a:r>
            <a:r>
              <a:rPr lang="pt-BR" sz="2700" b="1" u="heavy" spc="-4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Lei</a:t>
            </a:r>
            <a:r>
              <a:rPr lang="pt-BR" sz="2700" b="1" u="heavy" spc="-3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de</a:t>
            </a:r>
            <a:r>
              <a:rPr lang="pt-BR" sz="2700" b="1" u="heavy" spc="-3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spc="-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Responsabilidade</a:t>
            </a:r>
            <a:r>
              <a:rPr lang="pt-BR" sz="2700" b="1" u="heavy" spc="-4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Fiscal,</a:t>
            </a:r>
            <a:r>
              <a:rPr lang="pt-BR" sz="2700" b="1" u="heavy" spc="-35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pt-BR" sz="2700" b="1" u="heavy" spc="-10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compreendendo:</a:t>
            </a:r>
          </a:p>
          <a:p>
            <a:endParaRPr lang="pt-BR" sz="2700" b="1" u="heavy" spc="-10" dirty="0">
              <a:uFill>
                <a:solidFill>
                  <a:srgbClr val="FFFFFF"/>
                </a:solidFill>
              </a:uFill>
              <a:latin typeface="Calibri"/>
              <a:cs typeface="Calibri"/>
            </a:endParaRPr>
          </a:p>
          <a:p>
            <a:pPr marL="329565" indent="-317500">
              <a:lnSpc>
                <a:spcPct val="100000"/>
              </a:lnSpc>
              <a:spcBef>
                <a:spcPts val="100"/>
              </a:spcBef>
              <a:buAutoNum type="arabicPlain"/>
              <a:tabLst>
                <a:tab pos="330200" algn="l"/>
              </a:tabLst>
            </a:pP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pt-BR" sz="27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metas</a:t>
            </a:r>
            <a:r>
              <a:rPr lang="pt-BR" sz="27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7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prioridades</a:t>
            </a:r>
            <a:r>
              <a:rPr lang="pt-BR" sz="27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7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Administração</a:t>
            </a:r>
            <a:r>
              <a:rPr lang="pt-BR" sz="27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Pública</a:t>
            </a:r>
            <a:r>
              <a:rPr lang="pt-BR" sz="27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spc="-10" dirty="0">
                <a:solidFill>
                  <a:srgbClr val="FFFFFF"/>
                </a:solidFill>
                <a:latin typeface="Calibri"/>
                <a:cs typeface="Calibri"/>
              </a:rPr>
              <a:t>Municipal;</a:t>
            </a:r>
            <a:endParaRPr lang="pt-BR" sz="2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</a:pPr>
            <a:endParaRPr lang="pt-BR" sz="2700" dirty="0">
              <a:latin typeface="Calibri"/>
              <a:cs typeface="Calibri"/>
            </a:endParaRPr>
          </a:p>
          <a:p>
            <a:pPr marL="45720" marR="120650" lvl="1" indent="33020">
              <a:lnSpc>
                <a:spcPct val="69200"/>
              </a:lnSpc>
              <a:buAutoNum type="arabicPlain" startAt="2"/>
              <a:tabLst>
                <a:tab pos="447675" algn="l"/>
              </a:tabLst>
            </a:pP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  Orientações</a:t>
            </a:r>
            <a:r>
              <a:rPr lang="pt-BR" sz="2700" b="1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básicas</a:t>
            </a:r>
            <a:r>
              <a:rPr lang="pt-BR" sz="2700" b="1" spc="1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700" b="1" spc="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elaboração</a:t>
            </a:r>
            <a:r>
              <a:rPr lang="pt-BR" sz="2700" b="1" spc="20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700" b="1" spc="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Lei</a:t>
            </a:r>
            <a:r>
              <a:rPr lang="pt-BR" sz="2700" b="1" spc="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spc="-10" dirty="0">
                <a:solidFill>
                  <a:srgbClr val="FFFFFF"/>
                </a:solidFill>
                <a:latin typeface="Calibri"/>
                <a:cs typeface="Calibri"/>
              </a:rPr>
              <a:t>Orçamentária Anual;</a:t>
            </a:r>
            <a:endParaRPr lang="pt-BR" sz="27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Calibri"/>
              <a:buAutoNum type="arabicPlain" startAt="2"/>
            </a:pPr>
            <a:endParaRPr lang="pt-BR" sz="2700" dirty="0">
              <a:latin typeface="Calibri"/>
              <a:cs typeface="Calibri"/>
            </a:endParaRPr>
          </a:p>
          <a:p>
            <a:pPr marL="45720" marR="5080" lvl="1" indent="33020">
              <a:lnSpc>
                <a:spcPct val="68800"/>
              </a:lnSpc>
              <a:buAutoNum type="arabicPlain" startAt="2"/>
              <a:tabLst>
                <a:tab pos="568960" algn="l"/>
                <a:tab pos="569595" algn="l"/>
                <a:tab pos="2291080" algn="l"/>
                <a:tab pos="3239135" algn="l"/>
                <a:tab pos="3632200" algn="l"/>
                <a:tab pos="4810760" algn="l"/>
                <a:tab pos="5370195" algn="l"/>
                <a:tab pos="6562090" algn="l"/>
                <a:tab pos="6958330" algn="l"/>
              </a:tabLst>
            </a:pPr>
            <a:r>
              <a:rPr lang="pt-BR" sz="2700" b="1" spc="-10" dirty="0">
                <a:solidFill>
                  <a:srgbClr val="FFFFFF"/>
                </a:solidFill>
                <a:latin typeface="Calibri"/>
                <a:cs typeface="Calibri"/>
              </a:rPr>
              <a:t>  Disposições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20" dirty="0">
                <a:solidFill>
                  <a:srgbClr val="FFFFFF"/>
                </a:solidFill>
                <a:latin typeface="Calibri"/>
                <a:cs typeface="Calibri"/>
              </a:rPr>
              <a:t>sobre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10" dirty="0">
                <a:solidFill>
                  <a:srgbClr val="FFFFFF"/>
                </a:solidFill>
                <a:latin typeface="Calibri"/>
                <a:cs typeface="Calibri"/>
              </a:rPr>
              <a:t>política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2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10" dirty="0">
                <a:solidFill>
                  <a:srgbClr val="FFFFFF"/>
                </a:solidFill>
                <a:latin typeface="Calibri"/>
                <a:cs typeface="Calibri"/>
              </a:rPr>
              <a:t>pessoal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20" dirty="0">
                <a:solidFill>
                  <a:srgbClr val="FFFFFF"/>
                </a:solidFill>
                <a:latin typeface="Calibri"/>
                <a:cs typeface="Calibri"/>
              </a:rPr>
              <a:t>serviços </a:t>
            </a:r>
            <a:r>
              <a:rPr lang="pt-BR" sz="2700" b="1" spc="-10" dirty="0">
                <a:solidFill>
                  <a:srgbClr val="FFFFFF"/>
                </a:solidFill>
                <a:latin typeface="Calibri"/>
                <a:cs typeface="Calibri"/>
              </a:rPr>
              <a:t>extraordinários;</a:t>
            </a:r>
            <a:endParaRPr lang="pt-BR" sz="27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Calibri"/>
              <a:buAutoNum type="arabicPlain" startAt="2"/>
            </a:pPr>
            <a:endParaRPr lang="pt-BR" sz="2700" dirty="0">
              <a:latin typeface="Calibri"/>
              <a:cs typeface="Calibri"/>
            </a:endParaRPr>
          </a:p>
          <a:p>
            <a:pPr marL="45720" marR="8255" lvl="1" indent="33020">
              <a:lnSpc>
                <a:spcPts val="2490"/>
              </a:lnSpc>
              <a:buAutoNum type="arabicPlain" startAt="2"/>
              <a:tabLst>
                <a:tab pos="506095" algn="l"/>
                <a:tab pos="507365" algn="l"/>
                <a:tab pos="2166620" algn="l"/>
                <a:tab pos="3053080" algn="l"/>
                <a:tab pos="3382645" algn="l"/>
                <a:tab pos="4429760" algn="l"/>
                <a:tab pos="4763770" algn="l"/>
                <a:tab pos="6737350" algn="l"/>
              </a:tabLst>
            </a:pPr>
            <a:r>
              <a:rPr lang="pt-BR" sz="2700" b="1" spc="-10" dirty="0">
                <a:solidFill>
                  <a:srgbClr val="FFFFFF"/>
                </a:solidFill>
                <a:latin typeface="Calibri"/>
                <a:cs typeface="Calibri"/>
              </a:rPr>
              <a:t>  Disposições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20" dirty="0">
                <a:solidFill>
                  <a:srgbClr val="FFFFFF"/>
                </a:solidFill>
                <a:latin typeface="Calibri"/>
                <a:cs typeface="Calibri"/>
              </a:rPr>
              <a:t>sobre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10" dirty="0">
                <a:solidFill>
                  <a:srgbClr val="FFFFFF"/>
                </a:solidFill>
                <a:latin typeface="Calibri"/>
                <a:cs typeface="Calibri"/>
              </a:rPr>
              <a:t>receita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alterações</a:t>
            </a:r>
            <a:r>
              <a:rPr lang="pt-BR" sz="2700" b="1" spc="3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spc="-25" dirty="0">
                <a:solidFill>
                  <a:srgbClr val="FFFFFF"/>
                </a:solidFill>
                <a:latin typeface="Calibri"/>
                <a:cs typeface="Calibri"/>
              </a:rPr>
              <a:t>na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pt-BR" sz="2700" b="1" spc="-20" dirty="0">
                <a:solidFill>
                  <a:srgbClr val="FFFFFF"/>
                </a:solidFill>
                <a:latin typeface="Calibri"/>
                <a:cs typeface="Calibri"/>
              </a:rPr>
              <a:t>legislação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tributária</a:t>
            </a:r>
            <a:r>
              <a:rPr lang="pt-BR" sz="27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700" b="1" dirty="0">
                <a:solidFill>
                  <a:srgbClr val="FFFFFF"/>
                </a:solidFill>
                <a:latin typeface="Calibri"/>
                <a:cs typeface="Calibri"/>
              </a:rPr>
              <a:t>do </a:t>
            </a:r>
            <a:r>
              <a:rPr lang="pt-BR" sz="2700" b="1" spc="-10" dirty="0">
                <a:solidFill>
                  <a:srgbClr val="FFFFFF"/>
                </a:solidFill>
                <a:latin typeface="Calibri"/>
                <a:cs typeface="Calibri"/>
              </a:rPr>
              <a:t>Município;</a:t>
            </a:r>
            <a:endParaRPr lang="pt-BR" sz="2700" dirty="0">
              <a:latin typeface="Calibri"/>
              <a:cs typeface="Calibri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8051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3" name="Retângulo 2"/>
          <p:cNvSpPr/>
          <p:nvPr/>
        </p:nvSpPr>
        <p:spPr>
          <a:xfrm>
            <a:off x="903515" y="1358537"/>
            <a:ext cx="10644051" cy="4821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5765" indent="-325755">
              <a:lnSpc>
                <a:spcPct val="100000"/>
              </a:lnSpc>
              <a:spcBef>
                <a:spcPts val="95"/>
              </a:spcBef>
              <a:buAutoNum type="arabicPlain" startAt="5"/>
              <a:tabLst>
                <a:tab pos="406400" algn="l"/>
              </a:tabLst>
            </a:pPr>
            <a:r>
              <a:rPr lang="pt-BR" sz="2800" b="1" spc="-20" dirty="0">
                <a:solidFill>
                  <a:srgbClr val="FFFFFF"/>
                </a:solidFill>
                <a:latin typeface="Calibri"/>
                <a:cs typeface="Calibri"/>
              </a:rPr>
              <a:t>Equilíbrio</a:t>
            </a:r>
            <a:r>
              <a:rPr lang="pt-BR" sz="28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entre</a:t>
            </a:r>
            <a:r>
              <a:rPr lang="pt-BR" sz="28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20" dirty="0">
                <a:solidFill>
                  <a:srgbClr val="FFFFFF"/>
                </a:solidFill>
                <a:latin typeface="Calibri"/>
                <a:cs typeface="Calibri"/>
              </a:rPr>
              <a:t>receitas</a:t>
            </a:r>
            <a:r>
              <a:rPr lang="pt-BR" sz="28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8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despesas;</a:t>
            </a:r>
            <a:endParaRPr lang="pt-BR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FFFFF"/>
              </a:buClr>
              <a:buFont typeface="Calibri"/>
              <a:buAutoNum type="arabicPlain" startAt="5"/>
            </a:pPr>
            <a:endParaRPr lang="pt-BR" sz="2800" dirty="0">
              <a:latin typeface="Calibri"/>
              <a:cs typeface="Calibri"/>
            </a:endParaRPr>
          </a:p>
          <a:p>
            <a:pPr marL="405765" indent="-325755">
              <a:lnSpc>
                <a:spcPct val="100000"/>
              </a:lnSpc>
              <a:buAutoNum type="arabicPlain" startAt="5"/>
              <a:tabLst>
                <a:tab pos="406400" algn="l"/>
              </a:tabLst>
            </a:pP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Critérios</a:t>
            </a:r>
            <a:r>
              <a:rPr lang="pt-BR" sz="2800" b="1" spc="-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8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formas</a:t>
            </a:r>
            <a:r>
              <a:rPr lang="pt-BR" sz="28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limitação</a:t>
            </a:r>
            <a:r>
              <a:rPr lang="pt-BR" sz="28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empenho;</a:t>
            </a:r>
            <a:endParaRPr lang="pt-BR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FFFF"/>
              </a:buClr>
              <a:buFont typeface="Calibri"/>
              <a:buAutoNum type="arabicPlain" startAt="5"/>
            </a:pPr>
            <a:endParaRPr lang="pt-BR" sz="2800" dirty="0">
              <a:latin typeface="Calibri"/>
              <a:cs typeface="Calibri"/>
            </a:endParaRPr>
          </a:p>
          <a:p>
            <a:pPr marL="45720" marR="5080" indent="38100" algn="just">
              <a:lnSpc>
                <a:spcPct val="70000"/>
              </a:lnSpc>
              <a:buAutoNum type="arabicPlain" startAt="5"/>
              <a:tabLst>
                <a:tab pos="440055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   Normas</a:t>
            </a:r>
            <a:r>
              <a:rPr lang="pt-BR" sz="2800" b="1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relativas</a:t>
            </a:r>
            <a:r>
              <a:rPr lang="pt-BR" sz="2800" b="1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ao</a:t>
            </a:r>
            <a:r>
              <a:rPr lang="pt-BR" sz="2800" b="1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controle</a:t>
            </a:r>
            <a:r>
              <a:rPr lang="pt-BR" sz="2800" b="1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custos</a:t>
            </a:r>
            <a:r>
              <a:rPr lang="pt-BR" sz="2800" b="1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800" b="1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800" b="1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avaliação</a:t>
            </a:r>
            <a:r>
              <a:rPr lang="pt-BR" sz="2800" b="1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25" dirty="0">
                <a:solidFill>
                  <a:srgbClr val="FFFFFF"/>
                </a:solidFill>
                <a:latin typeface="Calibri"/>
                <a:cs typeface="Calibri"/>
              </a:rPr>
              <a:t>dos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lang="pt-BR" sz="2800" b="1" spc="15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dos</a:t>
            </a:r>
            <a:r>
              <a:rPr lang="pt-BR" sz="2800" b="1" spc="15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programas</a:t>
            </a:r>
            <a:r>
              <a:rPr lang="pt-BR" sz="2800" b="1" spc="15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financiados</a:t>
            </a:r>
            <a:r>
              <a:rPr lang="pt-BR" sz="2800" b="1" spc="15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com</a:t>
            </a:r>
            <a:r>
              <a:rPr lang="pt-BR" sz="2800" b="1" spc="15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recursos</a:t>
            </a:r>
            <a:r>
              <a:rPr lang="pt-BR" sz="2800" b="1" spc="15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spc="-25" dirty="0">
                <a:solidFill>
                  <a:srgbClr val="FFFFFF"/>
                </a:solidFill>
                <a:latin typeface="Calibri"/>
                <a:cs typeface="Calibri"/>
              </a:rPr>
              <a:t>dos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orçamentos;</a:t>
            </a:r>
            <a:endParaRPr lang="pt-BR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Calibri"/>
              <a:buAutoNum type="arabicPlain" startAt="5"/>
            </a:pPr>
            <a:endParaRPr lang="pt-BR" sz="2800" dirty="0">
              <a:latin typeface="Calibri"/>
              <a:cs typeface="Calibri"/>
            </a:endParaRPr>
          </a:p>
          <a:p>
            <a:pPr marL="45720" marR="15875" indent="-33655" algn="just">
              <a:lnSpc>
                <a:spcPct val="70200"/>
              </a:lnSpc>
              <a:buAutoNum type="arabicPlain" startAt="5"/>
              <a:tabLst>
                <a:tab pos="386715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   Condições</a:t>
            </a:r>
            <a:r>
              <a:rPr lang="pt-BR" sz="2800" b="1" spc="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800" b="1" spc="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exigências</a:t>
            </a:r>
            <a:r>
              <a:rPr lang="pt-BR" sz="2800" b="1" spc="2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800" b="1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transferências</a:t>
            </a:r>
            <a:r>
              <a:rPr lang="pt-BR" sz="2800" b="1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recursos</a:t>
            </a:r>
            <a:r>
              <a:rPr lang="pt-BR" sz="2800" b="1" spc="22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5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entidades</a:t>
            </a:r>
            <a:r>
              <a:rPr lang="pt-BR" sz="28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públicas</a:t>
            </a:r>
            <a:r>
              <a:rPr lang="pt-BR" sz="28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8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privadas;</a:t>
            </a:r>
            <a:endParaRPr lang="pt-BR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Calibri"/>
              <a:buAutoNum type="arabicPlain" startAt="5"/>
            </a:pPr>
            <a:endParaRPr lang="pt-BR" sz="2800" dirty="0">
              <a:latin typeface="Calibri"/>
              <a:cs typeface="Calibri"/>
            </a:endParaRPr>
          </a:p>
          <a:p>
            <a:pPr marL="45720" marR="12065" indent="-33655" algn="just">
              <a:lnSpc>
                <a:spcPct val="70200"/>
              </a:lnSpc>
              <a:buAutoNum type="arabicPlain" startAt="5"/>
              <a:tabLst>
                <a:tab pos="464184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   Autorização</a:t>
            </a:r>
            <a:r>
              <a:rPr lang="pt-BR" sz="2800" b="1" spc="16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800" b="1" spc="18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lang="pt-BR" sz="2800" b="1" spc="17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Município</a:t>
            </a:r>
            <a:r>
              <a:rPr lang="pt-BR" sz="2800" b="1" spc="18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auxiliar</a:t>
            </a:r>
            <a:r>
              <a:rPr lang="pt-BR" sz="2800" b="1" spc="18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lang="pt-BR" sz="2800" b="1" spc="17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custeio</a:t>
            </a:r>
            <a:r>
              <a:rPr lang="pt-BR" sz="2800" b="1" spc="17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spc="-2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despesas</a:t>
            </a:r>
            <a:r>
              <a:rPr lang="pt-BR" sz="28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atribuídas</a:t>
            </a:r>
            <a:r>
              <a:rPr lang="pt-BR" sz="28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8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outros</a:t>
            </a:r>
            <a:r>
              <a:rPr lang="pt-BR" sz="28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entes</a:t>
            </a:r>
            <a:r>
              <a:rPr lang="pt-BR" sz="28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8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federação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216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2" name="Retângulo 1"/>
          <p:cNvSpPr/>
          <p:nvPr/>
        </p:nvSpPr>
        <p:spPr>
          <a:xfrm>
            <a:off x="903515" y="1372864"/>
            <a:ext cx="10293532" cy="515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95934" indent="-483870">
              <a:lnSpc>
                <a:spcPct val="100000"/>
              </a:lnSpc>
              <a:spcBef>
                <a:spcPts val="95"/>
              </a:spcBef>
              <a:buAutoNum type="arabicPlain" startAt="10"/>
              <a:tabLst>
                <a:tab pos="496570" algn="l"/>
              </a:tabLst>
            </a:pPr>
            <a:r>
              <a:rPr lang="pt-BR" sz="2800" b="1" spc="-40" dirty="0">
                <a:solidFill>
                  <a:srgbClr val="FFFFFF"/>
                </a:solidFill>
                <a:latin typeface="Calibri"/>
                <a:cs typeface="Calibri"/>
              </a:rPr>
              <a:t>Emendas</a:t>
            </a:r>
            <a:r>
              <a:rPr lang="pt-BR" sz="2800" b="1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35" dirty="0">
                <a:solidFill>
                  <a:srgbClr val="FFFFFF"/>
                </a:solidFill>
                <a:latin typeface="Calibri"/>
                <a:cs typeface="Calibri"/>
              </a:rPr>
              <a:t>individuais</a:t>
            </a:r>
            <a:r>
              <a:rPr lang="pt-BR" sz="2800" b="1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impositivas;</a:t>
            </a:r>
            <a:endParaRPr lang="pt-BR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Calibri"/>
              <a:buAutoNum type="arabicPlain" startAt="10"/>
            </a:pPr>
            <a:endParaRPr lang="pt-BR" sz="2800" dirty="0">
              <a:latin typeface="Calibri"/>
              <a:cs typeface="Calibri"/>
            </a:endParaRPr>
          </a:p>
          <a:p>
            <a:pPr marL="15240" marR="5080">
              <a:lnSpc>
                <a:spcPts val="2360"/>
              </a:lnSpc>
              <a:buAutoNum type="arabicPlain" startAt="10"/>
              <a:tabLst>
                <a:tab pos="494665" algn="l"/>
              </a:tabLst>
            </a:pPr>
            <a:r>
              <a:rPr lang="pt-BR" sz="2800" b="1" spc="-20" dirty="0">
                <a:solidFill>
                  <a:srgbClr val="FFFFFF"/>
                </a:solidFill>
                <a:latin typeface="Calibri"/>
                <a:cs typeface="Calibri"/>
              </a:rPr>
              <a:t>  Parâmetros</a:t>
            </a:r>
            <a:r>
              <a:rPr lang="pt-BR" sz="28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8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2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lang="pt-BR" sz="28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elaboração</a:t>
            </a:r>
            <a:r>
              <a:rPr lang="pt-BR" sz="28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lang="pt-BR" sz="280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20" dirty="0">
                <a:solidFill>
                  <a:srgbClr val="FFFFFF"/>
                </a:solidFill>
                <a:latin typeface="Calibri"/>
                <a:cs typeface="Calibri"/>
              </a:rPr>
              <a:t>programação</a:t>
            </a:r>
            <a:r>
              <a:rPr lang="pt-BR" sz="28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financeira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lang="pt-BR" sz="28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lang="pt-BR" sz="2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cronograma</a:t>
            </a:r>
            <a:r>
              <a:rPr lang="pt-BR" sz="2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mensal</a:t>
            </a:r>
            <a:r>
              <a:rPr lang="pt-BR" sz="28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desembolso;</a:t>
            </a:r>
            <a:endParaRPr lang="pt-BR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Calibri"/>
              <a:buAutoNum type="arabicPlain" startAt="10"/>
            </a:pPr>
            <a:endParaRPr lang="pt-BR" sz="2800" dirty="0">
              <a:latin typeface="Calibri"/>
              <a:cs typeface="Calibri"/>
            </a:endParaRPr>
          </a:p>
          <a:p>
            <a:pPr marL="497205" indent="-482600">
              <a:lnSpc>
                <a:spcPct val="100000"/>
              </a:lnSpc>
              <a:spcBef>
                <a:spcPts val="5"/>
              </a:spcBef>
              <a:buAutoNum type="arabicPlain" startAt="10"/>
              <a:tabLst>
                <a:tab pos="497840" algn="l"/>
              </a:tabLst>
            </a:pP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Definição</a:t>
            </a:r>
            <a:r>
              <a:rPr lang="pt-BR" sz="28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critérios</a:t>
            </a:r>
            <a:r>
              <a:rPr lang="pt-BR" sz="28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lang="pt-BR" sz="28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início</a:t>
            </a:r>
            <a:r>
              <a:rPr lang="pt-BR" sz="28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lang="pt-BR" sz="28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novos</a:t>
            </a:r>
            <a:r>
              <a:rPr lang="pt-BR" sz="28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projetos;</a:t>
            </a:r>
            <a:endParaRPr lang="pt-BR" sz="2800" dirty="0">
              <a:latin typeface="Calibri"/>
              <a:cs typeface="Calibri"/>
            </a:endParaRPr>
          </a:p>
          <a:p>
            <a:pPr marL="15240" marR="890905">
              <a:lnSpc>
                <a:spcPct val="214299"/>
              </a:lnSpc>
              <a:spcBef>
                <a:spcPts val="10"/>
              </a:spcBef>
              <a:buAutoNum type="arabicPlain" startAt="10"/>
              <a:tabLst>
                <a:tab pos="496570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  Definição</a:t>
            </a:r>
            <a:r>
              <a:rPr lang="pt-BR" sz="28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das</a:t>
            </a:r>
            <a:r>
              <a:rPr lang="pt-BR" sz="28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despesas</a:t>
            </a:r>
            <a:r>
              <a:rPr lang="pt-BR" sz="28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consideradas</a:t>
            </a:r>
            <a:r>
              <a:rPr lang="pt-BR" sz="28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irrelevantes;</a:t>
            </a:r>
          </a:p>
          <a:p>
            <a:pPr marL="15240" marR="890905">
              <a:lnSpc>
                <a:spcPct val="214299"/>
              </a:lnSpc>
              <a:spcBef>
                <a:spcPts val="10"/>
              </a:spcBef>
              <a:buAutoNum type="arabicPlain" startAt="10"/>
              <a:tabLst>
                <a:tab pos="496570" algn="l"/>
              </a:tabLst>
            </a:pPr>
            <a:r>
              <a:rPr lang="pt-BR" sz="2800" b="1" spc="-4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Incentivo</a:t>
            </a:r>
            <a:r>
              <a:rPr lang="pt-BR" sz="2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à</a:t>
            </a:r>
            <a:r>
              <a:rPr lang="pt-BR" sz="2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participação</a:t>
            </a:r>
            <a:r>
              <a:rPr lang="pt-BR" sz="2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popular;</a:t>
            </a:r>
            <a:endParaRPr lang="pt-BR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pt-BR" sz="2800" dirty="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</a:pP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15 </a:t>
            </a:r>
            <a:r>
              <a:rPr lang="pt-BR" sz="2800" b="1" spc="-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lang="pt-BR" sz="28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disposições</a:t>
            </a:r>
            <a:r>
              <a:rPr lang="pt-BR" sz="28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/>
                <a:cs typeface="Calibri"/>
              </a:rPr>
              <a:t>gerais.</a:t>
            </a:r>
            <a:endParaRPr lang="pt-BR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4600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03515" y="312874"/>
            <a:ext cx="10515600" cy="1325563"/>
          </a:xfrm>
        </p:spPr>
        <p:txBody>
          <a:bodyPr>
            <a:noAutofit/>
          </a:bodyPr>
          <a:lstStyle/>
          <a:p>
            <a:pPr algn="r"/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LEI</a:t>
            </a:r>
            <a:r>
              <a:rPr lang="pt-BR" sz="2500" b="1" spc="-14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DE</a:t>
            </a:r>
            <a:r>
              <a:rPr lang="pt-BR" sz="2500" b="1" spc="-135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DIRETRIZES</a:t>
            </a:r>
            <a:r>
              <a:rPr lang="pt-BR" sz="2500" b="1" spc="-1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1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ORÇAMENTÁRIAS</a:t>
            </a:r>
            <a:r>
              <a:rPr lang="pt-BR" sz="2500" b="1" spc="-9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–</a:t>
            </a:r>
            <a:r>
              <a:rPr lang="pt-BR" sz="2500" b="1" spc="-14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LDO</a:t>
            </a:r>
            <a:r>
              <a:rPr lang="pt-BR" sz="2500" b="1" spc="-15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br>
              <a:rPr lang="pt-BR" sz="2500" b="1" spc="-2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Audiência Pública 2024</a:t>
            </a:r>
            <a:b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pt-BR" sz="2500" b="1" spc="-20" dirty="0">
                <a:solidFill>
                  <a:srgbClr val="FFFF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______________________________________ </a:t>
            </a:r>
            <a:br>
              <a:rPr lang="pt-BR" sz="2300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endParaRPr lang="pt-BR" sz="2300" b="1" dirty="0"/>
          </a:p>
        </p:txBody>
      </p:sp>
      <p:sp>
        <p:nvSpPr>
          <p:cNvPr id="3" name="Retângulo 2"/>
          <p:cNvSpPr/>
          <p:nvPr/>
        </p:nvSpPr>
        <p:spPr>
          <a:xfrm>
            <a:off x="812075" y="1416369"/>
            <a:ext cx="10607040" cy="5311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Conforme</a:t>
            </a:r>
            <a:r>
              <a:rPr lang="pt-BR" sz="2800" b="1" spc="235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dispõe</a:t>
            </a:r>
            <a:r>
              <a:rPr lang="pt-BR" sz="2800" b="1" spc="245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2800" b="1" spc="229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art.</a:t>
            </a:r>
            <a:r>
              <a:rPr lang="pt-BR" sz="2800" b="1" spc="24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4º,</a:t>
            </a:r>
            <a:r>
              <a:rPr lang="pt-BR" sz="2800" b="1" spc="24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pt-BR" sz="2800" b="1" spc="24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1º,</a:t>
            </a:r>
            <a:r>
              <a:rPr lang="pt-BR" sz="2800" b="1" spc="24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2º</a:t>
            </a:r>
            <a:r>
              <a:rPr lang="pt-BR" sz="2800" b="1" spc="24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2800" b="1" spc="229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3º</a:t>
            </a:r>
            <a:r>
              <a:rPr lang="pt-BR" sz="2800" b="1" spc="235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da</a:t>
            </a:r>
            <a:r>
              <a:rPr lang="pt-BR" sz="2800" b="1" spc="24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Lei</a:t>
            </a:r>
            <a:r>
              <a:rPr lang="pt-BR" sz="2800" b="1" spc="235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2800" b="1" spc="-25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Responsabilidade</a:t>
            </a:r>
            <a:r>
              <a:rPr lang="pt-BR" sz="2800" b="1" spc="2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Fiscal,</a:t>
            </a:r>
            <a:r>
              <a:rPr lang="pt-BR" sz="2800" b="1" spc="2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são</a:t>
            </a:r>
            <a:r>
              <a:rPr lang="pt-BR" sz="2800" b="1" spc="2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anexos</a:t>
            </a:r>
            <a:r>
              <a:rPr lang="pt-BR" sz="2800" b="1" spc="2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integrantes</a:t>
            </a:r>
            <a:r>
              <a:rPr lang="pt-BR" sz="2800" b="1" spc="2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pt-BR" sz="2800" b="1" spc="2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projeto 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2800" b="1" spc="-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20" dirty="0">
                <a:latin typeface="Calibri" panose="020F0502020204030204" pitchFamily="34" charset="0"/>
                <a:cs typeface="Calibri" panose="020F0502020204030204" pitchFamily="34" charset="0"/>
              </a:rPr>
              <a:t>LDO:</a:t>
            </a:r>
          </a:p>
          <a:p>
            <a:endParaRPr lang="pt-BR" sz="2800" b="1" spc="-2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540" indent="-24384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255904" algn="l"/>
                <a:tab pos="256540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Anexo</a:t>
            </a:r>
            <a:r>
              <a:rPr lang="pt-BR" sz="2800" b="1" spc="-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2800" b="1" spc="-4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Metas</a:t>
            </a:r>
            <a:r>
              <a:rPr lang="pt-BR" sz="2800" b="1" spc="-2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2800" b="1" spc="-7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Prioridades;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540" indent="-243840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255904" algn="l"/>
                <a:tab pos="256540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Anexo</a:t>
            </a:r>
            <a:r>
              <a:rPr lang="pt-BR" sz="2800" b="1" spc="-7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2800" b="1" spc="-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Metas</a:t>
            </a:r>
            <a:r>
              <a:rPr lang="pt-BR" sz="2800" b="1" spc="-3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Fiscais;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7960" marR="5080" indent="-173990">
              <a:lnSpc>
                <a:spcPts val="2580"/>
              </a:lnSpc>
              <a:spcBef>
                <a:spcPts val="850"/>
              </a:spcBef>
              <a:buClr>
                <a:srgbClr val="FFFFFF"/>
              </a:buClr>
              <a:buFont typeface="Arial"/>
              <a:buChar char="•"/>
              <a:tabLst>
                <a:tab pos="255904" algn="l"/>
                <a:tab pos="256540" algn="l"/>
              </a:tabLst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Avaliação</a:t>
            </a:r>
            <a:r>
              <a:rPr lang="pt-BR" sz="2800" b="1" spc="-1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pt-BR" sz="2800" b="1" spc="-10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Cumprimento</a:t>
            </a:r>
            <a:r>
              <a:rPr lang="pt-BR" sz="2800" b="1" spc="-7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pt-BR" sz="2800" b="1" spc="-1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Metas</a:t>
            </a:r>
            <a:r>
              <a:rPr lang="pt-BR" sz="2800" b="1" spc="-7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Relativas</a:t>
            </a:r>
            <a:r>
              <a:rPr lang="pt-BR" sz="2800" b="1" spc="-10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</a:t>
            </a:r>
            <a:r>
              <a:rPr lang="pt-BR" sz="2800" b="1" spc="-1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2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 </a:t>
            </a:r>
            <a:r>
              <a:rPr lang="pt-BR" sz="28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Anterior;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540" indent="-243840">
              <a:lnSpc>
                <a:spcPct val="100000"/>
              </a:lnSpc>
              <a:spcBef>
                <a:spcPts val="475"/>
              </a:spcBef>
              <a:buFont typeface="Arial"/>
              <a:buChar char="•"/>
              <a:tabLst>
                <a:tab pos="255904" algn="l"/>
                <a:tab pos="256540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Demonstrativo</a:t>
            </a:r>
            <a:r>
              <a:rPr lang="pt-BR" sz="2800" b="1" spc="-8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</a:t>
            </a:r>
            <a:r>
              <a:rPr lang="pt-BR" sz="2800" b="1" spc="-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Metas</a:t>
            </a:r>
            <a:r>
              <a:rPr lang="pt-BR" sz="2800" b="1" spc="-4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Anuais;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540" indent="-243840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255904" algn="l"/>
                <a:tab pos="256540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Evolução</a:t>
            </a:r>
            <a:r>
              <a:rPr lang="pt-BR" sz="2800" b="1" spc="-12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pt-BR" sz="2800" b="1" spc="-9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Patrimônio</a:t>
            </a:r>
            <a:r>
              <a:rPr lang="pt-BR" sz="2800" b="1" spc="-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Líquido;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540" indent="-243840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255904" algn="l"/>
                <a:tab pos="256540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Avaliação</a:t>
            </a:r>
            <a:r>
              <a:rPr lang="pt-BR" sz="2800" b="1" spc="-9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</a:t>
            </a:r>
            <a:r>
              <a:rPr lang="pt-BR" sz="2800" b="1" spc="-6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Situação</a:t>
            </a:r>
            <a:r>
              <a:rPr lang="pt-BR" sz="2800" b="1" spc="-6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Financeira</a:t>
            </a:r>
            <a:r>
              <a:rPr lang="pt-BR" sz="2800" b="1" spc="-7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2800" b="1" spc="-8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Atuarial;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540" indent="-24384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255904" algn="l"/>
                <a:tab pos="256540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Anexo</a:t>
            </a:r>
            <a:r>
              <a:rPr lang="pt-BR" sz="2800" b="1" spc="-4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pt-BR" sz="2800" b="1" spc="-4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Riscos</a:t>
            </a:r>
            <a:r>
              <a:rPr lang="pt-BR" sz="2800" b="1" spc="-3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Fiscais;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6540" indent="-24384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255904" algn="l"/>
                <a:tab pos="256540" algn="l"/>
              </a:tabLst>
            </a:pP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Anexos</a:t>
            </a:r>
            <a:r>
              <a:rPr lang="pt-BR" sz="2800" b="1" spc="-8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Emendas</a:t>
            </a:r>
            <a:r>
              <a:rPr lang="pt-BR" sz="2800" b="1" spc="-8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Individuais</a:t>
            </a:r>
            <a:r>
              <a:rPr lang="pt-BR" sz="2800" b="1" spc="-7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Impositivas.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884726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Profundida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e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TM04033923[[fn=Profundidade]]</Template>
  <TotalTime>761</TotalTime>
  <Words>2261</Words>
  <Application>Microsoft Office PowerPoint</Application>
  <PresentationFormat>Widescreen</PresentationFormat>
  <Paragraphs>463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5" baseType="lpstr">
      <vt:lpstr>MS PGothic</vt:lpstr>
      <vt:lpstr>Arial</vt:lpstr>
      <vt:lpstr>Calibri</vt:lpstr>
      <vt:lpstr>Corbel</vt:lpstr>
      <vt:lpstr>Times New Roman</vt:lpstr>
      <vt:lpstr>Profundidade</vt:lpstr>
      <vt:lpstr> CÂMARA MUNICIPAL DE FORMIGA  Comissão de Finanças, Orçamento e Tomada de Contas  AUDIÊNCIA PÚBLICA 22 de Maio de 2024  Projeto de Lei nº 725/2024  DISPÕE SOBRE AS DIRETRIZES PARA A ELABORAÇÃO DA LEI ORÇAMENTÁRIA DE 2025 E DÁ OUTRAS PROVIDÊNCIAS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  <vt:lpstr>LEI DE DIRETRIZES ORÇAMENTÁRIAS – LDO 2025 Audiência Pública 2024 ______________________________________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PC-User</dc:creator>
  <cp:lastModifiedBy>piruca_assessor</cp:lastModifiedBy>
  <cp:revision>89</cp:revision>
  <cp:lastPrinted>2024-05-20T20:09:54Z</cp:lastPrinted>
  <dcterms:created xsi:type="dcterms:W3CDTF">2024-05-15T11:26:57Z</dcterms:created>
  <dcterms:modified xsi:type="dcterms:W3CDTF">2024-05-23T00:16:57Z</dcterms:modified>
</cp:coreProperties>
</file>